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</p:sldMasterIdLst>
  <p:notesMasterIdLst>
    <p:notesMasterId r:id="rId77"/>
  </p:notesMasterIdLst>
  <p:sldIdLst>
    <p:sldId id="319" r:id="rId5"/>
    <p:sldId id="297" r:id="rId6"/>
    <p:sldId id="392" r:id="rId7"/>
    <p:sldId id="298" r:id="rId8"/>
    <p:sldId id="393" r:id="rId9"/>
    <p:sldId id="421" r:id="rId10"/>
    <p:sldId id="358" r:id="rId11"/>
    <p:sldId id="394" r:id="rId12"/>
    <p:sldId id="357" r:id="rId13"/>
    <p:sldId id="414" r:id="rId14"/>
    <p:sldId id="395" r:id="rId15"/>
    <p:sldId id="412" r:id="rId16"/>
    <p:sldId id="413" r:id="rId17"/>
    <p:sldId id="396" r:id="rId18"/>
    <p:sldId id="397" r:id="rId19"/>
    <p:sldId id="415" r:id="rId20"/>
    <p:sldId id="340" r:id="rId21"/>
    <p:sldId id="342" r:id="rId22"/>
    <p:sldId id="398" r:id="rId23"/>
    <p:sldId id="347" r:id="rId24"/>
    <p:sldId id="352" r:id="rId25"/>
    <p:sldId id="360" r:id="rId26"/>
    <p:sldId id="325" r:id="rId27"/>
    <p:sldId id="354" r:id="rId28"/>
    <p:sldId id="361" r:id="rId29"/>
    <p:sldId id="356" r:id="rId30"/>
    <p:sldId id="359" r:id="rId31"/>
    <p:sldId id="416" r:id="rId32"/>
    <p:sldId id="362" r:id="rId33"/>
    <p:sldId id="349" r:id="rId34"/>
    <p:sldId id="363" r:id="rId35"/>
    <p:sldId id="344" r:id="rId36"/>
    <p:sldId id="365" r:id="rId37"/>
    <p:sldId id="366" r:id="rId38"/>
    <p:sldId id="372" r:id="rId39"/>
    <p:sldId id="373" r:id="rId40"/>
    <p:sldId id="367" r:id="rId41"/>
    <p:sldId id="418" r:id="rId42"/>
    <p:sldId id="419" r:id="rId43"/>
    <p:sldId id="329" r:id="rId44"/>
    <p:sldId id="330" r:id="rId45"/>
    <p:sldId id="374" r:id="rId46"/>
    <p:sldId id="375" r:id="rId47"/>
    <p:sldId id="420" r:id="rId48"/>
    <p:sldId id="335" r:id="rId49"/>
    <p:sldId id="391" r:id="rId50"/>
    <p:sldId id="411" r:id="rId51"/>
    <p:sldId id="379" r:id="rId52"/>
    <p:sldId id="387" r:id="rId53"/>
    <p:sldId id="422" r:id="rId54"/>
    <p:sldId id="380" r:id="rId55"/>
    <p:sldId id="389" r:id="rId56"/>
    <p:sldId id="371" r:id="rId57"/>
    <p:sldId id="424" r:id="rId58"/>
    <p:sldId id="425" r:id="rId59"/>
    <p:sldId id="426" r:id="rId60"/>
    <p:sldId id="405" r:id="rId61"/>
    <p:sldId id="406" r:id="rId62"/>
    <p:sldId id="407" r:id="rId63"/>
    <p:sldId id="408" r:id="rId64"/>
    <p:sldId id="427" r:id="rId65"/>
    <p:sldId id="428" r:id="rId66"/>
    <p:sldId id="431" r:id="rId67"/>
    <p:sldId id="334" r:id="rId68"/>
    <p:sldId id="409" r:id="rId69"/>
    <p:sldId id="382" r:id="rId70"/>
    <p:sldId id="429" r:id="rId71"/>
    <p:sldId id="400" r:id="rId72"/>
    <p:sldId id="401" r:id="rId73"/>
    <p:sldId id="399" r:id="rId74"/>
    <p:sldId id="286" r:id="rId75"/>
    <p:sldId id="369" r:id="rId7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3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lmeth, Kim" initials="FK" lastIdx="6" clrIdx="0">
    <p:extLst>
      <p:ext uri="{19B8F6BF-5375-455C-9EA6-DF929625EA0E}">
        <p15:presenceInfo xmlns:p15="http://schemas.microsoft.com/office/powerpoint/2012/main" userId="S::Kim.Fellmeth@aah.org::ac9e9eb9-902f-4ae4-bcc9-b1b0678a871a" providerId="AD"/>
      </p:ext>
    </p:extLst>
  </p:cmAuthor>
  <p:cmAuthor id="2" name="Mingus, Caytlen" initials="MC" lastIdx="38" clrIdx="1">
    <p:extLst>
      <p:ext uri="{19B8F6BF-5375-455C-9EA6-DF929625EA0E}">
        <p15:presenceInfo xmlns:p15="http://schemas.microsoft.com/office/powerpoint/2012/main" userId="S::caytlen.mingus@aah.org::1cfac243-a5a9-443a-ad9b-39bddada6f7d" providerId="AD"/>
      </p:ext>
    </p:extLst>
  </p:cmAuthor>
  <p:cmAuthor id="3" name="O'Leary, Alison" initials="OA" lastIdx="2" clrIdx="2">
    <p:extLst>
      <p:ext uri="{19B8F6BF-5375-455C-9EA6-DF929625EA0E}">
        <p15:presenceInfo xmlns:p15="http://schemas.microsoft.com/office/powerpoint/2012/main" userId="O'Leary, Ali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5C"/>
    <a:srgbClr val="00A3E0"/>
    <a:srgbClr val="00314C"/>
    <a:srgbClr val="616364"/>
    <a:srgbClr val="FF9E1B"/>
    <a:srgbClr val="A4D65E"/>
    <a:srgbClr val="A7A8A9"/>
    <a:srgbClr val="572C5F"/>
    <a:srgbClr val="DFD1A7"/>
    <a:srgbClr val="71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5FADB-C3D5-4932-AAB7-466F015F379A}" v="254" dt="2021-07-01T18:02:49.367"/>
    <p1510:client id="{468DA099-D866-4B43-B68C-AD4F1841A6F6}" v="15" dt="2021-06-30T22:48:52.914"/>
    <p1510:client id="{4C8EEF2A-47D6-408F-923C-FD7B3F2A6B69}" v="6470" dt="2021-07-01T22:14:05.960"/>
    <p1510:client id="{5401CA9F-2205-4043-9E80-E940B34E13CE}" v="8" dt="2021-07-01T14:01:34.651"/>
    <p1510:client id="{7358F3F2-464F-4C5D-B73E-E3D6BB2BD2DB}" v="8" dt="2021-07-01T21:23:27.030"/>
    <p1510:client id="{8A9E09EF-D7E8-48C9-B35C-13A848DDB85B}" v="2564" dt="2021-07-01T22:23:25.606"/>
    <p1510:client id="{B59140B5-FE74-40DB-BE74-A63E5EF1DD08}" v="174" dt="2021-07-01T21:05:48.659"/>
    <p1510:client id="{D49FD190-FBFD-4011-8522-1D9DC427EE36}" v="4" dt="2021-07-01T15:48:22.779"/>
    <p1510:client id="{F1B396CC-6CFD-4D24-A416-C4FE35739895}" v="3010" dt="2021-07-01T02:53:45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>
        <p:guide orient="horz" pos="1620"/>
        <p:guide pos="2880"/>
        <p:guide pos="408"/>
        <p:guide orient="horz" pos="3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1EEB9-EA06-174D-9AE5-125B3EDF416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15655-C74F-9745-9FE2-56B3FBDB2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6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15655-C74F-9745-9FE2-56B3FBDB21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5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19916" y="4050643"/>
            <a:ext cx="613396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Date | Presenter Information (14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19916" y="1355363"/>
            <a:ext cx="6133960" cy="1222094"/>
          </a:xfrm>
          <a:prstGeom prst="rect">
            <a:avLst/>
          </a:prstGeom>
        </p:spPr>
        <p:txBody>
          <a:bodyPr anchor="b"/>
          <a:lstStyle>
            <a:lvl1pPr algn="l">
              <a:defRPr sz="4000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2A70-E035-AA47-9734-5D07D7BBF15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0" y="1500186"/>
            <a:ext cx="2088801" cy="1532138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4586288"/>
            <a:ext cx="9144000" cy="55721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19916" y="2585549"/>
            <a:ext cx="6133960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Subtitle (24)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36" y="3236223"/>
            <a:ext cx="4392990" cy="3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4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| Call Out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24537" y="1576155"/>
            <a:ext cx="3592004" cy="147732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600" b="0" i="0" baseline="0"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Copy goes here.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Voloratis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perrum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repuda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pelignis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consequos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exped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quas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doluptae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niendi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plibusd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andero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et,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eatus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endus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doluptis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denisit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dolupis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soleser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ovidiorum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oditae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rerit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quatat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1EC26-E0EB-994D-9291-8E17D6E4EDDA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2F44D6-71A3-114F-A69B-EFCC97718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7996"/>
            <a:ext cx="2521359" cy="209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99B04B-69FA-9748-A64D-1E52D36BD989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E0F112-B547-4041-A25D-59D26F57744E}"/>
              </a:ext>
            </a:extLst>
          </p:cNvPr>
          <p:cNvCxnSpPr/>
          <p:nvPr/>
        </p:nvCxnSpPr>
        <p:spPr>
          <a:xfrm>
            <a:off x="4544887" y="628650"/>
            <a:ext cx="0" cy="3546088"/>
          </a:xfrm>
          <a:prstGeom prst="line">
            <a:avLst/>
          </a:prstGeom>
          <a:ln w="2222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C13B7327-FD28-414B-B0BF-5F096B2B3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018" y="1634712"/>
            <a:ext cx="3359363" cy="133882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Callout or Headline goes in this space.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aption with Half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7350" y="617365"/>
            <a:ext cx="3276976" cy="1122911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87589" y="0"/>
            <a:ext cx="4256410" cy="471929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i="1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*Click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7348" y="1740276"/>
            <a:ext cx="3276977" cy="2578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 goes here.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9D4A-F6A9-EC46-A2DF-BB7FBC55CD1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85A7-D857-9442-BA4B-B3E6D7DD0F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Caption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3999" cy="47192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i="1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	*Click to add full-size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ection Divider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1980820"/>
            <a:ext cx="7886700" cy="5909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add title.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65A8B-30AD-0649-8484-B40F849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9" y="4786727"/>
            <a:ext cx="2468880" cy="204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ection Divider_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rgbClr val="61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1980820"/>
            <a:ext cx="7886700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add title.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65A8B-30AD-0649-8484-B40F849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9" y="4786727"/>
            <a:ext cx="2468880" cy="204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all Out and Copy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rgbClr val="00314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69308" y="1943886"/>
            <a:ext cx="2390075" cy="1255728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Call out or title option page.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65A8B-30AD-0649-8484-B40F849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9" y="4786727"/>
            <a:ext cx="2468880" cy="20486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05204" y="1261880"/>
            <a:ext cx="5375249" cy="5078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000" b="1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b="1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title here.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05204" y="1978210"/>
            <a:ext cx="5375249" cy="153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Body copy goes here.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E0F112-B547-4041-A25D-59D26F57744E}"/>
              </a:ext>
            </a:extLst>
          </p:cNvPr>
          <p:cNvCxnSpPr/>
          <p:nvPr/>
        </p:nvCxnSpPr>
        <p:spPr>
          <a:xfrm>
            <a:off x="2895600" y="711811"/>
            <a:ext cx="1349" cy="34967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all Out and Copy_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1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69308" y="1943886"/>
            <a:ext cx="2390075" cy="1255728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Call out or title option page.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65A8B-30AD-0649-8484-B40F849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9" y="4786727"/>
            <a:ext cx="2468880" cy="20486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05204" y="1261880"/>
            <a:ext cx="5375249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 b="1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b="1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title here.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05204" y="1978210"/>
            <a:ext cx="5375249" cy="153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Body copy goes here.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E0F112-B547-4041-A25D-59D26F57744E}"/>
              </a:ext>
            </a:extLst>
          </p:cNvPr>
          <p:cNvCxnSpPr/>
          <p:nvPr/>
        </p:nvCxnSpPr>
        <p:spPr>
          <a:xfrm>
            <a:off x="2895600" y="711811"/>
            <a:ext cx="1349" cy="34967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Quote or Statistic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600200" y="1397942"/>
            <a:ext cx="5943602" cy="175432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“Call out page for quotes or important statistics.”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65A8B-30AD-0649-8484-B40F849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9" y="4786727"/>
            <a:ext cx="2468880" cy="204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Quote or Statistic_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1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600200" y="1397942"/>
            <a:ext cx="5943602" cy="175432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“Call out page for quotes or important statistics.”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65A8B-30AD-0649-8484-B40F8499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89" y="4786727"/>
            <a:ext cx="2468880" cy="204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itle &amp; 2 Column Content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46849"/>
          </a:xfrm>
          <a:prstGeom prst="rect">
            <a:avLst/>
          </a:prstGeom>
          <a:solidFill>
            <a:srgbClr val="0080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74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7756" y="623287"/>
            <a:ext cx="7396120" cy="1790700"/>
          </a:xfrm>
          <a:prstGeom prst="rect">
            <a:avLst/>
          </a:prstGeom>
        </p:spPr>
        <p:txBody>
          <a:bodyPr anchor="b"/>
          <a:lstStyle>
            <a:lvl1pPr algn="l">
              <a:defRPr sz="4000" b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Presentation Title (40pt)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756" y="2422079"/>
            <a:ext cx="7396120" cy="3320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 Subtitle (24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7756" y="2911949"/>
            <a:ext cx="7396120" cy="337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indent="0">
              <a:buNone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Date | Presenter Information (14 </a:t>
            </a:r>
            <a:r>
              <a:rPr lang="en-US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pt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C321A4-E52D-2845-8647-B84F191C389C}"/>
              </a:ext>
            </a:extLst>
          </p:cNvPr>
          <p:cNvSpPr/>
          <p:nvPr/>
        </p:nvSpPr>
        <p:spPr>
          <a:xfrm>
            <a:off x="0" y="4633529"/>
            <a:ext cx="9144000" cy="509971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F7AC5-29D1-EB43-BF58-C8ABD803FFFB}"/>
              </a:ext>
            </a:extLst>
          </p:cNvPr>
          <p:cNvSpPr/>
          <p:nvPr/>
        </p:nvSpPr>
        <p:spPr>
          <a:xfrm>
            <a:off x="0" y="0"/>
            <a:ext cx="4047067" cy="64641"/>
          </a:xfrm>
          <a:prstGeom prst="rect">
            <a:avLst/>
          </a:prstGeom>
          <a:solidFill>
            <a:srgbClr val="A2C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C321A4-E52D-2845-8647-B84F191C389C}"/>
              </a:ext>
            </a:extLst>
          </p:cNvPr>
          <p:cNvSpPr/>
          <p:nvPr userDrawn="1"/>
        </p:nvSpPr>
        <p:spPr>
          <a:xfrm>
            <a:off x="0" y="4633529"/>
            <a:ext cx="9144000" cy="509971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8F7AC5-29D1-EB43-BF58-C8ABD803FFFB}"/>
              </a:ext>
            </a:extLst>
          </p:cNvPr>
          <p:cNvSpPr/>
          <p:nvPr userDrawn="1"/>
        </p:nvSpPr>
        <p:spPr>
          <a:xfrm>
            <a:off x="0" y="0"/>
            <a:ext cx="4047067" cy="64641"/>
          </a:xfrm>
          <a:prstGeom prst="rect">
            <a:avLst/>
          </a:prstGeom>
          <a:solidFill>
            <a:srgbClr val="A2C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5773D2-6F75-8443-B3A1-EAC994FA8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23" y="4111108"/>
            <a:ext cx="4392990" cy="364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25"/>
            <a:ext cx="9144000" cy="5154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383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Primary Topic of Slide (44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2989568"/>
          </a:xfrm>
        </p:spPr>
        <p:txBody>
          <a:bodyPr/>
          <a:lstStyle>
            <a:lvl1pPr>
              <a:defRPr/>
            </a:lvl1pPr>
            <a:lvl2pPr marL="514350" indent="-171450">
              <a:buFont typeface="Arial" panose="020B0604020202020204" pitchFamily="34" charset="0"/>
              <a:buChar char="-"/>
              <a:defRPr/>
            </a:lvl2pPr>
            <a:lvl3pPr>
              <a:defRPr/>
            </a:lvl3pPr>
            <a:lvl4pPr marL="1200150" indent="-171450">
              <a:buFont typeface="Arial" panose="020B0604020202020204" pitchFamily="34" charset="0"/>
              <a:buChar char="-"/>
              <a:defRPr/>
            </a:lvl4pPr>
          </a:lstStyle>
          <a:p>
            <a:pPr lvl="0"/>
            <a:r>
              <a:rPr lang="en-US"/>
              <a:t>Bullet one (28pt)</a:t>
            </a:r>
          </a:p>
          <a:p>
            <a:pPr lvl="1"/>
            <a:r>
              <a:rPr lang="en-US"/>
              <a:t>Bullet two (24pt)</a:t>
            </a:r>
          </a:p>
          <a:p>
            <a:pPr lvl="2"/>
            <a:r>
              <a:rPr lang="en-US"/>
              <a:t>Bullet three (20pt)</a:t>
            </a:r>
          </a:p>
          <a:p>
            <a:pPr lvl="3"/>
            <a:r>
              <a:rPr lang="en-US"/>
              <a:t>Bullet four (18pt)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85" y="4905880"/>
            <a:ext cx="2476500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176">
          <p15:clr>
            <a:srgbClr val="FBAE40"/>
          </p15:clr>
        </p15:guide>
        <p15:guide id="4" orient="horz" pos="4272">
          <p15:clr>
            <a:srgbClr val="FBAE40"/>
          </p15:clr>
        </p15:guide>
        <p15:guide id="5" pos="4128">
          <p15:clr>
            <a:srgbClr val="FBAE40"/>
          </p15:clr>
        </p15:guide>
        <p15:guide id="6" pos="55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25"/>
            <a:ext cx="9144000" cy="5154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85" y="4905880"/>
            <a:ext cx="2476500" cy="155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888" y="1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Primary Topic of Slide (44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625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37458"/>
            <a:ext cx="7617134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6742" y="1228389"/>
            <a:ext cx="7617134" cy="308786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400">
                <a:latin typeface="Verdana" charset="0"/>
                <a:ea typeface="Verdana" charset="0"/>
                <a:cs typeface="Verdana" charset="0"/>
              </a:defRPr>
            </a:lvl2pPr>
            <a:lvl3pPr>
              <a:defRPr sz="1400">
                <a:latin typeface="Verdana" charset="0"/>
                <a:ea typeface="Verdana" charset="0"/>
                <a:cs typeface="Verdana" charset="0"/>
              </a:defRPr>
            </a:lvl3pPr>
            <a:lvl4pPr>
              <a:defRPr sz="1400">
                <a:latin typeface="Verdana" charset="0"/>
                <a:ea typeface="Verdana" charset="0"/>
                <a:cs typeface="Verdana" charset="0"/>
              </a:defRPr>
            </a:lvl4pPr>
            <a:lvl5pPr>
              <a:defRPr sz="1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37458"/>
            <a:ext cx="7617134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6742" y="1228389"/>
            <a:ext cx="7617134" cy="308786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Verdana" charset="0"/>
                <a:ea typeface="Verdana" charset="0"/>
                <a:cs typeface="Verdana" charset="0"/>
              </a:defRPr>
            </a:lvl1pPr>
            <a:lvl2pPr>
              <a:defRPr sz="1400">
                <a:latin typeface="Verdana" charset="0"/>
                <a:ea typeface="Verdana" charset="0"/>
                <a:cs typeface="Verdana" charset="0"/>
              </a:defRPr>
            </a:lvl2pPr>
            <a:lvl3pPr>
              <a:defRPr sz="1400">
                <a:latin typeface="Verdana" charset="0"/>
                <a:ea typeface="Verdana" charset="0"/>
                <a:cs typeface="Verdana" charset="0"/>
              </a:defRPr>
            </a:lvl3pPr>
            <a:lvl4pPr>
              <a:defRPr sz="1400">
                <a:latin typeface="Verdana" charset="0"/>
                <a:ea typeface="Verdana" charset="0"/>
                <a:cs typeface="Verdana" charset="0"/>
              </a:defRPr>
            </a:lvl4pPr>
            <a:lvl5pPr>
              <a:defRPr sz="1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20200"/>
            <a:ext cx="7633318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6588" y="1211263"/>
            <a:ext cx="7632700" cy="285908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600">
                <a:latin typeface="Verdana" charset="0"/>
                <a:ea typeface="Verdana" charset="0"/>
                <a:cs typeface="Verdana" charset="0"/>
              </a:defRPr>
            </a:lvl2pPr>
            <a:lvl3pPr>
              <a:defRPr sz="1600">
                <a:latin typeface="Verdana" charset="0"/>
                <a:ea typeface="Verdana" charset="0"/>
                <a:cs typeface="Verdana" charset="0"/>
              </a:defRPr>
            </a:lvl3pPr>
            <a:lvl4pPr>
              <a:defRPr sz="1600">
                <a:latin typeface="Verdana" charset="0"/>
                <a:ea typeface="Verdana" charset="0"/>
                <a:cs typeface="Verdana" charset="0"/>
              </a:defRPr>
            </a:lvl4pPr>
            <a:lvl5pPr>
              <a:defRPr sz="16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Layout_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20200"/>
            <a:ext cx="7633318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7514" y="1211131"/>
            <a:ext cx="7632546" cy="25765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90124" y="970838"/>
            <a:ext cx="2987502" cy="284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62046" y="1497845"/>
            <a:ext cx="4099921" cy="231406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162046" y="898211"/>
            <a:ext cx="4099921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opy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9271" y="624637"/>
            <a:ext cx="8075850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 across top of slide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8194" y="1658866"/>
            <a:ext cx="5356927" cy="273478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00"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sz="1800"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sz="1500"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sz="1500" b="1" i="0">
                <a:latin typeface="Verdana" charset="0"/>
                <a:ea typeface="Verdana" charset="0"/>
                <a:cs typeface="Verdana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*Insert Graph Here.</a:t>
            </a:r>
          </a:p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9270" y="1658867"/>
            <a:ext cx="2535973" cy="2734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 goes here.</a:t>
            </a:r>
          </a:p>
          <a:p>
            <a:pPr lvl="0"/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9270" y="1211102"/>
            <a:ext cx="8075851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opy with Graph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9270" y="624637"/>
            <a:ext cx="8075851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Headline across top of slide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92" y="4860290"/>
            <a:ext cx="2521359" cy="2092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93536" y="1950005"/>
            <a:ext cx="5356927" cy="269249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00"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sz="1800"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sz="1500"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sz="1500" b="1" i="0">
                <a:latin typeface="Verdana" charset="0"/>
                <a:ea typeface="Verdana" charset="0"/>
                <a:cs typeface="Verdana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*Insert Graph Here.</a:t>
            </a:r>
          </a:p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9270" y="1215568"/>
            <a:ext cx="8075851" cy="645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 goes here.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9D4A-F6A9-EC46-A2DF-BB7FBC55CD1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85A7-D857-9442-BA4B-B3E6D7DD0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70" r:id="rId13"/>
    <p:sldLayoutId id="2147483773" r:id="rId14"/>
    <p:sldLayoutId id="2147483774" r:id="rId15"/>
    <p:sldLayoutId id="2147483777" r:id="rId16"/>
    <p:sldLayoutId id="2147483778" r:id="rId17"/>
    <p:sldLayoutId id="2147483781" r:id="rId18"/>
    <p:sldLayoutId id="2147483786" r:id="rId19"/>
    <p:sldLayoutId id="2147483787" r:id="rId20"/>
    <p:sldLayoutId id="2147483788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yeaah-life.blogspot.com/2010/04/one-more-year-down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yeaah-life.blogspot.com/2010/04/one-more-year-down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yeaah-life.blogspot.com/2010/04/one-more-year-down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yeaah-life.blogspot.com/2010/04/one-more-year-down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yeaah-life.blogspot.com/2010/04/one-more-year-down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yeaah-life.blogspot.com/2010/04/one-more-year-down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HIMQACoordTeam@aah.org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Verdana"/>
                <a:ea typeface="Verdana"/>
              </a:rPr>
              <a:t>9/7/2021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solidFill>
                  <a:schemeClr val="tx2"/>
                </a:solidFill>
                <a:latin typeface="Verdana"/>
                <a:ea typeface="Verdana"/>
              </a:rPr>
              <a:t>Epic Scanning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7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453F-23C3-4B5D-9EB4-28F1CC29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31" y="296356"/>
            <a:ext cx="7617134" cy="1089529"/>
          </a:xfrm>
        </p:spPr>
        <p:txBody>
          <a:bodyPr/>
          <a:lstStyle/>
          <a:p>
            <a:r>
              <a:rPr lang="en-US" sz="2400"/>
              <a:t>Your Turn…</a:t>
            </a:r>
            <a:br>
              <a:rPr lang="en-US" sz="2400"/>
            </a:br>
            <a:br>
              <a:rPr lang="en-US" sz="2400"/>
            </a:br>
            <a:r>
              <a:rPr lang="en-US" sz="2400"/>
              <a:t>Lookup Test Patient in Media Manager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8C2BF3-40B3-4BD6-9110-F53DB336C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64" r="10864"/>
          <a:stretch/>
        </p:blipFill>
        <p:spPr bwMode="auto">
          <a:xfrm>
            <a:off x="-756329" y="1444789"/>
            <a:ext cx="9538437" cy="177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B49A6B-6A85-4775-A33E-5B3FFFC12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60" y="2709333"/>
            <a:ext cx="8841604" cy="18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827947-CE79-4B64-BA02-C8B6602D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15" y="176835"/>
            <a:ext cx="3276976" cy="561455"/>
          </a:xfrm>
        </p:spPr>
        <p:txBody>
          <a:bodyPr anchor="b">
            <a:normAutofit fontScale="90000"/>
          </a:bodyPr>
          <a:lstStyle/>
          <a:p>
            <a:r>
              <a:rPr lang="en-US"/>
              <a:t>Filters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5B4A51-A258-4A01-8223-B808595A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593" y="0"/>
            <a:ext cx="2785092" cy="4843639"/>
          </a:xfrm>
          <a:prstGeom prst="rect">
            <a:avLst/>
          </a:pr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35C83-98B4-44C6-B296-54A882031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349" y="738290"/>
            <a:ext cx="5441244" cy="2794549"/>
          </a:xfrm>
        </p:spPr>
        <p:txBody>
          <a:bodyPr>
            <a:normAutofit fontScale="85000" lnSpcReduction="10000"/>
          </a:bodyPr>
          <a:lstStyle/>
          <a:p>
            <a:r>
              <a:rPr lang="en-US" sz="1900"/>
              <a:t>Create filters in the Encounters tab for efficiency:</a:t>
            </a:r>
          </a:p>
          <a:p>
            <a:endParaRPr lang="en-US" sz="19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/>
              <a:t>Click Encounters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/>
              <a:t>Click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/>
              <a:t>Click Encounter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/>
              <a:t>Select the encounter type to create a filter for </a:t>
            </a:r>
          </a:p>
          <a:p>
            <a:pPr lvl="1" indent="0">
              <a:buNone/>
            </a:pPr>
            <a:r>
              <a:rPr lang="en-US" sz="1900"/>
              <a:t>(i.e. Advance Directives, External Record)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/>
              <a:t>Click “Save as New Filter”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/>
              <a:t>Enter a Caption then click Accept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/>
          </a:p>
          <a:p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C723E-E21E-4DB2-9E8A-9918EB848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49" y="3326756"/>
            <a:ext cx="3714884" cy="17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7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827947-CE79-4B64-BA02-C8B6602D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15" y="176835"/>
            <a:ext cx="3276976" cy="561455"/>
          </a:xfrm>
        </p:spPr>
        <p:txBody>
          <a:bodyPr anchor="b">
            <a:normAutofit fontScale="90000"/>
          </a:bodyPr>
          <a:lstStyle/>
          <a:p>
            <a:r>
              <a:rPr lang="en-US"/>
              <a:t>Filters cont.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35C83-98B4-44C6-B296-54A882031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6328" y="1874235"/>
            <a:ext cx="6738784" cy="27657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Open Chart Review, click Media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Click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Click Document Type(s) to create a filter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Click “Save as New Filter”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Enter a Caption then click Accept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/>
          </a:p>
          <a:p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BA8C4-64E4-4C62-AAD0-5EC454AE22AF}"/>
              </a:ext>
            </a:extLst>
          </p:cNvPr>
          <p:cNvSpPr txBox="1"/>
          <p:nvPr/>
        </p:nvSpPr>
        <p:spPr>
          <a:xfrm>
            <a:off x="576387" y="760421"/>
            <a:ext cx="348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Create a Document Type filter in the Media tab for efficiency: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8A431-78E9-4AAE-B018-B8CD04A37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551" y="167583"/>
            <a:ext cx="1966549" cy="148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698DB-B436-4244-860A-DF37F92EC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01"/>
          <a:stretch/>
        </p:blipFill>
        <p:spPr>
          <a:xfrm>
            <a:off x="6172048" y="908900"/>
            <a:ext cx="2653681" cy="37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DDEC54-748A-46DB-AADF-E9ABF72A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Filters cont.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E00F86-080B-4FCF-B158-3293ACCF3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After a filter is built you can click to instantly see all encounter or document types associated: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0669D-6DE3-4010-9068-AC95F8BFA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554" y="2016477"/>
            <a:ext cx="2514951" cy="323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E67F80-D4B3-4BBD-B283-E5E9761DB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24" y="1957109"/>
            <a:ext cx="3915371" cy="2548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8C3A8E-93E9-4B55-B4BC-159AFE6EC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11" y="1579041"/>
            <a:ext cx="3638381" cy="29796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4B3506-8FDB-4C47-8C9B-30347C26C13B}"/>
              </a:ext>
            </a:extLst>
          </p:cNvPr>
          <p:cNvSpPr/>
          <p:nvPr/>
        </p:nvSpPr>
        <p:spPr>
          <a:xfrm>
            <a:off x="1591732" y="3018969"/>
            <a:ext cx="1569156" cy="348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3191C-A9B8-4B15-BBA1-AE8DED211C7B}"/>
              </a:ext>
            </a:extLst>
          </p:cNvPr>
          <p:cNvSpPr/>
          <p:nvPr/>
        </p:nvSpPr>
        <p:spPr>
          <a:xfrm>
            <a:off x="3109721" y="3493318"/>
            <a:ext cx="1505774" cy="1072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7EDD15-1E33-463B-B86F-4FCCBE74587D}"/>
              </a:ext>
            </a:extLst>
          </p:cNvPr>
          <p:cNvSpPr/>
          <p:nvPr/>
        </p:nvSpPr>
        <p:spPr>
          <a:xfrm>
            <a:off x="6468533" y="2652889"/>
            <a:ext cx="924490" cy="1930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0336E5-17DD-42C0-8F74-F4FDAAA62035}"/>
              </a:ext>
            </a:extLst>
          </p:cNvPr>
          <p:cNvSpPr/>
          <p:nvPr/>
        </p:nvSpPr>
        <p:spPr>
          <a:xfrm>
            <a:off x="7642802" y="2242066"/>
            <a:ext cx="987872" cy="419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9DD326-9C47-414E-8EF5-2E1E0746E05F}"/>
              </a:ext>
            </a:extLst>
          </p:cNvPr>
          <p:cNvSpPr/>
          <p:nvPr/>
        </p:nvSpPr>
        <p:spPr>
          <a:xfrm>
            <a:off x="5244989" y="1731230"/>
            <a:ext cx="987872" cy="419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2A696-6960-4626-B8C7-B45E5FCEF667}"/>
              </a:ext>
            </a:extLst>
          </p:cNvPr>
          <p:cNvSpPr/>
          <p:nvPr/>
        </p:nvSpPr>
        <p:spPr>
          <a:xfrm>
            <a:off x="1253067" y="2205688"/>
            <a:ext cx="812800" cy="419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C391-849E-40CC-A4CC-384F4DCE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Basket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6ED3C-CE4E-4DF4-925F-CDA0D2BF4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42" y="1228389"/>
            <a:ext cx="5380236" cy="3087869"/>
          </a:xfrm>
        </p:spPr>
        <p:txBody>
          <a:bodyPr/>
          <a:lstStyle/>
          <a:p>
            <a:r>
              <a:rPr lang="en-US"/>
              <a:t>Your Epic In Basket offers several features. Folders on the left will appear only if there are items within that folder.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Encounters</a:t>
            </a:r>
          </a:p>
          <a:p>
            <a:pPr marL="800100" lvl="1" indent="-285750"/>
            <a:r>
              <a:rPr lang="en-US"/>
              <a:t>Encounters that you create (except for External Record Encounters) need to be signed and closed: </a:t>
            </a:r>
          </a:p>
          <a:p>
            <a:pPr marL="1143000" lvl="2" indent="-285750"/>
            <a:r>
              <a:rPr lang="en-US"/>
              <a:t>Click on the Encounters folder, click on a row, then click Sign Encounter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76A6B-A62F-4FA8-887E-F610F518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044" y="3488012"/>
            <a:ext cx="4111651" cy="828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57979B-9D74-4B76-B025-C80E56DD0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978" y="347186"/>
            <a:ext cx="2690711" cy="244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312F-17CA-476B-BEDE-2835D75A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 Everywhere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C9CD9-CE62-475D-A609-6BF420F03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11" y="1228389"/>
            <a:ext cx="6109837" cy="31065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Care Everywhere (CE) exchanges health information between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All documentation from an organization that uses Epic is in CE and should not be scanned, except for health maintenance documentation (ex. mammograms, colonoscopies,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 view documents in CE:</a:t>
            </a:r>
          </a:p>
          <a:p>
            <a:pPr marL="800100" lvl="1" indent="-285750"/>
            <a:r>
              <a:rPr lang="en-US"/>
              <a:t>Click on the CE symbol on the Storyboard</a:t>
            </a:r>
          </a:p>
          <a:p>
            <a:pPr marL="800100" lvl="1" indent="-285750"/>
            <a:r>
              <a:rPr lang="en-US"/>
              <a:t>Click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D8318-8499-45B0-AD56-25E565370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787" y="1228389"/>
            <a:ext cx="2264502" cy="1276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021643-1197-4D88-AF56-748B87651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966" y="3357819"/>
            <a:ext cx="4722763" cy="12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1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44FB-5C6C-4C32-805D-AA86883E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2" y="692858"/>
            <a:ext cx="7617134" cy="535531"/>
          </a:xfrm>
        </p:spPr>
        <p:txBody>
          <a:bodyPr/>
          <a:lstStyle/>
          <a:p>
            <a:r>
              <a:rPr lang="en-US" sz="3200"/>
              <a:t>Now let’s learn about scanning!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982A48D-5624-4007-B25A-BBD92E29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77" y="1735490"/>
            <a:ext cx="4589288" cy="22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1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3B97-EEB9-4239-AED8-76D870C2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30" y="295431"/>
            <a:ext cx="7617134" cy="590931"/>
          </a:xfrm>
        </p:spPr>
        <p:txBody>
          <a:bodyPr wrap="square" lIns="91440" tIns="45720" rIns="91440" bIns="45720" anchor="b" anchorCtr="0">
            <a:spAutoFit/>
          </a:bodyPr>
          <a:lstStyle/>
          <a:p>
            <a:r>
              <a:rPr lang="en-US">
                <a:latin typeface="Verdana"/>
                <a:ea typeface="Verdana"/>
              </a:rPr>
              <a:t>Scanning into EPIC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93E70-7D4C-4B51-8317-CCCB0858E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568" y="1059636"/>
            <a:ext cx="7617134" cy="3596126"/>
          </a:xfrm>
          <a:ln>
            <a:solidFill>
              <a:schemeClr val="bg1"/>
            </a:solidFill>
            <a:prstDash val="solid"/>
          </a:ln>
        </p:spPr>
        <p:txBody>
          <a:bodyPr lIns="91440" tIns="45720" rIns="91440" bIns="45720" anchor="t"/>
          <a:lstStyle/>
          <a:p>
            <a:pPr fontAlgn="base"/>
            <a:r>
              <a:rPr lang="en-US">
                <a:latin typeface="Verdana"/>
                <a:ea typeface="Verdana"/>
              </a:rPr>
              <a:t>​​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High-Quality Scanning​ is extremely important to maintain the accuracy and integrity of our patients’ medical record documentation in the shared electronic health record. It is necessary to ensure:</a:t>
            </a:r>
          </a:p>
          <a:p>
            <a:pPr marL="1066773" lvl="1" indent="-380990" fontAlgn="base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Patient Safety​</a:t>
            </a:r>
          </a:p>
          <a:p>
            <a:pPr marL="1066773" lvl="1" indent="-380990" fontAlgn="base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Quality Service​</a:t>
            </a:r>
          </a:p>
          <a:p>
            <a:pPr marL="1066773" lvl="1" indent="-380990" fontAlgn="base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Accurate Treatment​</a:t>
            </a:r>
          </a:p>
          <a:p>
            <a:pPr marL="1066773" lvl="1" indent="-380990" fontAlgn="base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Clinician Decision Support​</a:t>
            </a:r>
          </a:p>
          <a:p>
            <a:pPr marL="1066773" lvl="1" indent="-380990" fontAlgn="base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Health Insurance Portability and Accountability Act (HIPAA)</a:t>
            </a:r>
          </a:p>
          <a:p>
            <a:pPr marL="1066773" lvl="1" indent="-380990" fontAlgn="base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Compliance​</a:t>
            </a:r>
          </a:p>
          <a:p>
            <a:pPr marL="1066773" lvl="1" indent="-380990" fontAlgn="base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Accurate Release of Information</a:t>
            </a:r>
          </a:p>
          <a:p>
            <a:pPr marL="1028683" lvl="2" indent="0" fontAlgn="base">
              <a:buNone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To ensure correct information is released when using release templates</a:t>
            </a:r>
          </a:p>
          <a:p>
            <a:pPr marL="971550" lvl="2" indent="0">
              <a:buNone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Prevent Protected Health Information from inappropriate release,  which can lead to a HIPAA violation.  </a:t>
            </a:r>
          </a:p>
          <a:p>
            <a:pPr fontAlgn="base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11B156-8CDF-4ACB-B95B-88A36E91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933" y="1545488"/>
            <a:ext cx="1953537" cy="16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7780-D8B5-4FC6-9EB8-3AA2E5EE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Scanning Timeframes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5C50D-6B44-41C6-A56B-E6987CA41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514" y="1211131"/>
            <a:ext cx="7632546" cy="3552780"/>
          </a:xfrm>
        </p:spPr>
        <p:txBody>
          <a:bodyPr lIns="91440" tIns="45720" rIns="91440" bIns="45720" anchor="t"/>
          <a:lstStyle/>
          <a:p>
            <a:r>
              <a:rPr lang="en-US"/>
              <a:t>Diagnostics (radiology exams, labs, cardiac tests, eye exams, etc.) within 5 years will be scanned to order-level.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Exceptions: scan ALL Colonoscopies, Pathology, and Sleep Studies from ANY date to the order-level.</a:t>
            </a:r>
          </a:p>
          <a:p>
            <a:pPr lvl="1"/>
            <a:endParaRPr lang="en-US">
              <a:solidFill>
                <a:schemeClr val="tx1"/>
              </a:solidFill>
            </a:endParaRPr>
          </a:p>
          <a:p>
            <a:pPr lvl="0"/>
            <a:r>
              <a:rPr lang="en-US"/>
              <a:t>All non-diagnostic documents within the past 5 years will be scanned to encounter-level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Verdana"/>
                <a:ea typeface="Verdana"/>
              </a:rPr>
              <a:t>Exception: scan all Implant records and Obstetric (OB) Histories from ANY date to the encounter-level.</a:t>
            </a:r>
          </a:p>
          <a:p>
            <a:pPr lvl="1"/>
            <a:endParaRPr lang="en-US">
              <a:solidFill>
                <a:schemeClr val="tx1"/>
              </a:solidFill>
              <a:latin typeface="Verdana"/>
              <a:ea typeface="Verdana"/>
            </a:endParaRPr>
          </a:p>
          <a:p>
            <a:pPr lvl="0"/>
            <a:r>
              <a:rPr lang="en-US"/>
              <a:t>Anything that does not meet the above timeframes should not be scanned, unless the clinician specifically requests an exception.  </a:t>
            </a:r>
          </a:p>
        </p:txBody>
      </p:sp>
    </p:spTree>
    <p:extLst>
      <p:ext uri="{BB962C8B-B14F-4D97-AF65-F5344CB8AC3E}">
        <p14:creationId xmlns:p14="http://schemas.microsoft.com/office/powerpoint/2010/main" val="41220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1678-D9ED-4780-B1BD-9F372587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Scanning Grid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003F0-9423-45E3-A99C-D2D16D78A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019" y="1211130"/>
            <a:ext cx="7800041" cy="3463419"/>
          </a:xfrm>
        </p:spPr>
        <p:txBody>
          <a:bodyPr/>
          <a:lstStyle/>
          <a:p>
            <a:r>
              <a:rPr lang="en-US" sz="2000"/>
              <a:t>Scanning Grid maps documents according to their Document Type Category using a consistent naming convention.  </a:t>
            </a:r>
          </a:p>
          <a:p>
            <a:r>
              <a:rPr lang="en-US" sz="2000" b="0">
                <a:solidFill>
                  <a:schemeClr val="tx1"/>
                </a:solidFill>
              </a:rPr>
              <a:t>Think of a Document Type as a file folder that holds a category of documents.</a:t>
            </a:r>
          </a:p>
          <a:p>
            <a:r>
              <a:rPr lang="en-US" sz="2000"/>
              <a:t>Open the scanning grid file on your computer</a:t>
            </a:r>
          </a:p>
          <a:p>
            <a:pPr lvl="1"/>
            <a:r>
              <a:rPr lang="en-US" sz="2000" b="0">
                <a:solidFill>
                  <a:schemeClr val="tx1"/>
                </a:solidFill>
              </a:rPr>
              <a:t>Use Ctrl F function to search by key word</a:t>
            </a:r>
          </a:p>
          <a:p>
            <a:pPr lvl="1"/>
            <a:r>
              <a:rPr lang="en-US" sz="2000" b="0">
                <a:solidFill>
                  <a:schemeClr val="tx1"/>
                </a:solidFill>
              </a:rPr>
              <a:t>Try searching for  </a:t>
            </a:r>
          </a:p>
          <a:p>
            <a:pPr lvl="2"/>
            <a:r>
              <a:rPr lang="en-US" sz="2000" b="0">
                <a:solidFill>
                  <a:schemeClr val="tx1"/>
                </a:solidFill>
              </a:rPr>
              <a:t>Consent</a:t>
            </a:r>
          </a:p>
          <a:p>
            <a:pPr lvl="2"/>
            <a:r>
              <a:rPr lang="en-US" sz="2000" b="0">
                <a:solidFill>
                  <a:schemeClr val="tx1"/>
                </a:solidFill>
              </a:rPr>
              <a:t>Audiology</a:t>
            </a:r>
          </a:p>
          <a:p>
            <a:pPr lvl="1"/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3578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4" y="316616"/>
            <a:ext cx="7617134" cy="590931"/>
          </a:xfrm>
        </p:spPr>
        <p:txBody>
          <a:bodyPr wrap="square" lIns="91440" tIns="45720" rIns="91440" bIns="45720" anchor="b" anchorCtr="0">
            <a:spAutoFit/>
          </a:bodyPr>
          <a:lstStyle/>
          <a:p>
            <a:r>
              <a:rPr lang="en-US">
                <a:latin typeface="Verdana"/>
                <a:ea typeface="Verdana"/>
              </a:rPr>
              <a:t>AGENDA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7084" y="1077995"/>
            <a:ext cx="7993094" cy="3318514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Verdana"/>
                <a:ea typeface="Verdana"/>
              </a:rPr>
              <a:t>7:00am   	</a:t>
            </a:r>
            <a:r>
              <a:rPr lang="en-US" b="1" dirty="0">
                <a:latin typeface="Verdana"/>
                <a:ea typeface="Verdana"/>
              </a:rPr>
              <a:t>Introductions, Log-ins, Epic Overview </a:t>
            </a:r>
            <a:endParaRPr lang="en-US" b="1" dirty="0"/>
          </a:p>
          <a:p>
            <a:r>
              <a:rPr lang="en-US" dirty="0">
                <a:latin typeface="Verdana"/>
                <a:ea typeface="Verdana"/>
              </a:rPr>
              <a:t>8:00am    	</a:t>
            </a:r>
            <a:r>
              <a:rPr lang="en-US" b="1" dirty="0">
                <a:latin typeface="Verdana"/>
                <a:ea typeface="Verdana"/>
              </a:rPr>
              <a:t>Scanning Grid Overview, Patient-Level Scanning</a:t>
            </a:r>
          </a:p>
          <a:p>
            <a:r>
              <a:rPr lang="en-US" dirty="0">
                <a:latin typeface="Verdana"/>
                <a:ea typeface="Verdana"/>
              </a:rPr>
              <a:t>9:00am    	</a:t>
            </a:r>
            <a:r>
              <a:rPr lang="en-US" b="1" dirty="0">
                <a:latin typeface="Verdana"/>
                <a:ea typeface="Verdana"/>
              </a:rPr>
              <a:t>Encounter-Level Scanning</a:t>
            </a:r>
          </a:p>
          <a:p>
            <a:r>
              <a:rPr lang="en-US" dirty="0">
                <a:latin typeface="Verdana"/>
                <a:ea typeface="Verdana"/>
              </a:rPr>
              <a:t>11:00am  	</a:t>
            </a:r>
            <a:r>
              <a:rPr lang="en-US" b="1" dirty="0">
                <a:latin typeface="Verdana"/>
                <a:ea typeface="Verdana"/>
              </a:rPr>
              <a:t>Order-Level Scanning</a:t>
            </a:r>
          </a:p>
          <a:p>
            <a:r>
              <a:rPr lang="en-US" dirty="0">
                <a:latin typeface="Verdana"/>
                <a:ea typeface="Verdana"/>
              </a:rPr>
              <a:t>12:00pm </a:t>
            </a:r>
            <a:r>
              <a:rPr lang="en-US" i="1" dirty="0">
                <a:latin typeface="Verdana"/>
                <a:ea typeface="Verdana"/>
              </a:rPr>
              <a:t>	BREAK for LUNCH </a:t>
            </a:r>
            <a:endParaRPr lang="en-US" dirty="0"/>
          </a:p>
          <a:p>
            <a:r>
              <a:rPr lang="en-US" dirty="0">
                <a:latin typeface="Verdana"/>
                <a:ea typeface="Verdana"/>
              </a:rPr>
              <a:t>1:00pm</a:t>
            </a:r>
            <a:r>
              <a:rPr lang="en-US" b="1" dirty="0">
                <a:latin typeface="Verdana"/>
                <a:ea typeface="Verdana"/>
              </a:rPr>
              <a:t>  	Order-Level Scanning Continued</a:t>
            </a:r>
          </a:p>
          <a:p>
            <a:r>
              <a:rPr lang="en-US" dirty="0">
                <a:latin typeface="Verdana"/>
                <a:ea typeface="Verdana"/>
              </a:rPr>
              <a:t>2:00pm </a:t>
            </a:r>
            <a:r>
              <a:rPr lang="en-US" b="1" dirty="0">
                <a:latin typeface="Verdana"/>
                <a:ea typeface="Verdana"/>
              </a:rPr>
              <a:t>   	Advance Directives</a:t>
            </a:r>
            <a:endParaRPr lang="en-US" b="1" dirty="0"/>
          </a:p>
          <a:p>
            <a:r>
              <a:rPr lang="en-US" dirty="0">
                <a:latin typeface="Verdana"/>
                <a:ea typeface="Verdana"/>
              </a:rPr>
              <a:t>3:00pm  	</a:t>
            </a:r>
            <a:r>
              <a:rPr lang="en-US" b="1" dirty="0">
                <a:latin typeface="Verdana"/>
                <a:ea typeface="Verdana"/>
              </a:rPr>
              <a:t>Scan Error Corrections</a:t>
            </a:r>
          </a:p>
        </p:txBody>
      </p:sp>
    </p:spTree>
    <p:extLst>
      <p:ext uri="{BB962C8B-B14F-4D97-AF65-F5344CB8AC3E}">
        <p14:creationId xmlns:p14="http://schemas.microsoft.com/office/powerpoint/2010/main" val="49052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7FF20-21F1-4753-A8ED-CF461363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42" y="306258"/>
            <a:ext cx="7617134" cy="590931"/>
          </a:xfrm>
        </p:spPr>
        <p:txBody>
          <a:bodyPr/>
          <a:lstStyle/>
          <a:p>
            <a:r>
              <a:rPr lang="en-US"/>
              <a:t>Scanning Levels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807A9-5FE3-4076-9FAD-6C76F1D64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42" y="1022401"/>
            <a:ext cx="7617134" cy="32938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There are 3 Levels in which Documentation is attached/filed into Epic.</a:t>
            </a: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Patient level</a:t>
            </a:r>
          </a:p>
          <a:p>
            <a:pPr lvl="2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Documentation that spans all encounters – such as Advance Directives</a:t>
            </a:r>
            <a:b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Encounter-level (non-diagnostic results)</a:t>
            </a:r>
          </a:p>
          <a:p>
            <a:pPr lvl="2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Documentation is attached to a specific encounter/visit </a:t>
            </a:r>
            <a:b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Order-level (diagnostic results)</a:t>
            </a:r>
          </a:p>
          <a:p>
            <a:pPr lvl="2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Results must be attached to an order to file correctly</a:t>
            </a:r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A065-5BD6-4E49-82CC-52C514C3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82" y="358251"/>
            <a:ext cx="7617134" cy="590931"/>
          </a:xfrm>
        </p:spPr>
        <p:txBody>
          <a:bodyPr/>
          <a:lstStyle/>
          <a:p>
            <a:r>
              <a:rPr lang="en-US"/>
              <a:t>Why Scanning Levels Matter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9EAFE-1408-47D3-9C99-3F1C711182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433" y="1070344"/>
            <a:ext cx="7804834" cy="3433922"/>
          </a:xfrm>
        </p:spPr>
        <p:txBody>
          <a:bodyPr/>
          <a:lstStyle/>
          <a:p>
            <a:r>
              <a:rPr lang="en-US" sz="1800"/>
              <a:t>Scanning to the correct level is extremely important for accuracy and consistency of filing documentation into the shared electronic health record.  It is necessary to ensure:</a:t>
            </a:r>
          </a:p>
          <a:p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Safe patient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Clinical information can be located quickly for continuity of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Documentation files in chronological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Release of Information is performed accurately</a:t>
            </a:r>
          </a:p>
          <a:p>
            <a:pPr marL="800100" lvl="1" indent="-285750"/>
            <a:r>
              <a:rPr lang="en-US" sz="1600"/>
              <a:t>Correct information is released when using release templates</a:t>
            </a:r>
          </a:p>
          <a:p>
            <a:pPr marL="800100" lvl="1" indent="-285750"/>
            <a:r>
              <a:rPr lang="en-US" sz="1600"/>
              <a:t>Avoid inappropriate release which can lead to a HIPAA violation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0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89F30-0194-4661-9DB6-0CE2C06E9E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514" y="470019"/>
            <a:ext cx="7632546" cy="43070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b="1">
                <a:solidFill>
                  <a:srgbClr val="FF0000"/>
                </a:solidFill>
              </a:rPr>
              <a:t>IMPORTANT!!</a:t>
            </a:r>
            <a:endParaRPr lang="en-US" sz="3500"/>
          </a:p>
          <a:p>
            <a:r>
              <a:rPr lang="en-US"/>
              <a:t>Please note that when you are scanning in Media Manager, it automatically defaults to patient level.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You </a:t>
            </a:r>
            <a:r>
              <a:rPr lang="en-US" b="1" u="sng"/>
              <a:t>MUST</a:t>
            </a:r>
            <a:r>
              <a:rPr lang="en-US"/>
              <a:t> change the scan level for all non-patient level documents. </a:t>
            </a:r>
          </a:p>
          <a:p>
            <a:pPr lvl="1"/>
            <a:r>
              <a:rPr lang="en-US" b="0">
                <a:solidFill>
                  <a:schemeClr val="tx1"/>
                </a:solidFill>
              </a:rPr>
              <a:t>Refer to grid for scanning level.</a:t>
            </a:r>
          </a:p>
          <a:p>
            <a:pPr lvl="2"/>
            <a:r>
              <a:rPr lang="en-US" b="0">
                <a:solidFill>
                  <a:schemeClr val="tx1"/>
                </a:solidFill>
              </a:rPr>
              <a:t>Clinical Documentation (non-diagnostic – Encounter Level)</a:t>
            </a:r>
          </a:p>
          <a:p>
            <a:pPr lvl="2"/>
            <a:r>
              <a:rPr lang="en-US" b="0">
                <a:solidFill>
                  <a:schemeClr val="tx1"/>
                </a:solidFill>
              </a:rPr>
              <a:t>Results/Diagnostics (Order Level)</a:t>
            </a:r>
          </a:p>
          <a:p>
            <a:pPr lvl="2"/>
            <a:r>
              <a:rPr lang="en-US" b="0">
                <a:solidFill>
                  <a:schemeClr val="tx1"/>
                </a:solidFill>
              </a:rPr>
              <a:t>HIM Auth to Release PHI – (Patient Level)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3C610C-78C9-47DF-B837-B4B971251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4" y="1569665"/>
            <a:ext cx="5547209" cy="17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7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42" y="289000"/>
            <a:ext cx="7633318" cy="590931"/>
          </a:xfrm>
        </p:spPr>
        <p:txBody>
          <a:bodyPr wrap="square" lIns="91440" tIns="45720" rIns="91440" bIns="45720" anchor="b" anchorCtr="0">
            <a:spAutoFit/>
          </a:bodyPr>
          <a:lstStyle/>
          <a:p>
            <a:r>
              <a:rPr lang="en-US">
                <a:latin typeface="Verdana"/>
                <a:ea typeface="Verdana"/>
              </a:rPr>
              <a:t>Patient-Level Scanning 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B5F7957-9CEB-4DA9-AFE4-ED1602FC16B7}"/>
              </a:ext>
            </a:extLst>
          </p:cNvPr>
          <p:cNvSpPr txBox="1">
            <a:spLocks/>
          </p:cNvSpPr>
          <p:nvPr/>
        </p:nvSpPr>
        <p:spPr>
          <a:xfrm>
            <a:off x="372275" y="1003522"/>
            <a:ext cx="8075851" cy="3850978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Patient Level documentation follows a patient in every capacity of their care.</a:t>
            </a:r>
          </a:p>
          <a:p>
            <a:pPr lvl="1"/>
            <a:r>
              <a:rPr lang="en-US" sz="2400"/>
              <a:t>Spans the patients entire chart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Not attached to any specific encounter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Viewable from all encounters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If not scanned correctly, can be released inadvertently. </a:t>
            </a:r>
            <a:endParaRPr lang="en-US" sz="2400">
              <a:cs typeface="Calibri"/>
            </a:endParaRPr>
          </a:p>
          <a:p>
            <a:pPr lvl="2"/>
            <a:endParaRPr lang="en-US" sz="2400"/>
          </a:p>
          <a:p>
            <a:r>
              <a:rPr lang="en-US" sz="2400"/>
              <a:t>Examples include: 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HIM ROI Authorizations 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Advance Directive documents such as a Power of Attorney for healthcare. 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i="1">
                <a:ea typeface="Verdana"/>
              </a:rPr>
              <a:t>Note: Two patient identifiers should be located on every page of the document that you are scanning</a:t>
            </a:r>
            <a:endParaRPr lang="en-US" sz="2400" i="1">
              <a:ea typeface="Verdana"/>
              <a:cs typeface="Calibri"/>
            </a:endParaRPr>
          </a:p>
          <a:p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643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B1F3-3CA2-404C-BBD6-BC61D9EA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2" y="375896"/>
            <a:ext cx="7633318" cy="590931"/>
          </a:xfrm>
        </p:spPr>
        <p:txBody>
          <a:bodyPr/>
          <a:lstStyle/>
          <a:p>
            <a:r>
              <a:rPr lang="en-US"/>
              <a:t>Patient-Level Scanning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0B7DA-F303-48C3-B263-F59A05DB1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514" y="1076770"/>
            <a:ext cx="7632546" cy="3961761"/>
          </a:xfrm>
        </p:spPr>
        <p:txBody>
          <a:bodyPr>
            <a:normAutofit/>
          </a:bodyPr>
          <a:lstStyle/>
          <a:p>
            <a:r>
              <a:rPr lang="en-US">
                <a:ea typeface="+mn-lt"/>
                <a:cs typeface="+mn-lt"/>
              </a:rPr>
              <a:t>To scan to the patient level:</a:t>
            </a:r>
          </a:p>
          <a:p>
            <a:pPr lvl="1"/>
            <a:r>
              <a:rPr lang="en-US" b="0">
                <a:solidFill>
                  <a:schemeClr val="tx1"/>
                </a:solidFill>
                <a:ea typeface="+mn-lt"/>
                <a:cs typeface="+mn-lt"/>
              </a:rPr>
              <a:t>Open the correct patient’s chart via Media Manager</a:t>
            </a:r>
          </a:p>
          <a:p>
            <a:pPr lvl="1"/>
            <a:r>
              <a:rPr lang="en-US" b="0">
                <a:solidFill>
                  <a:schemeClr val="tx1"/>
                </a:solidFill>
                <a:ea typeface="+mn-lt"/>
                <a:cs typeface="+mn-lt"/>
              </a:rPr>
              <a:t>Select ‘New files will be attached’ to: “Patient”</a:t>
            </a:r>
          </a:p>
          <a:p>
            <a:pPr marL="342900" lvl="1" indent="0">
              <a:buNone/>
            </a:pPr>
            <a:r>
              <a:rPr lang="en-US" b="0" u="sng">
                <a:solidFill>
                  <a:schemeClr val="tx1"/>
                </a:solidFill>
              </a:rPr>
              <a:t>*Reminder: Automatic default to patient level </a:t>
            </a:r>
            <a:r>
              <a:rPr lang="en-US" b="0">
                <a:solidFill>
                  <a:schemeClr val="tx1"/>
                </a:solidFill>
              </a:rPr>
              <a:t>	</a:t>
            </a:r>
          </a:p>
          <a:p>
            <a:pPr lvl="1"/>
            <a:endParaRPr lang="en-US" b="0">
              <a:solidFill>
                <a:schemeClr val="tx1"/>
              </a:solidFill>
              <a:ea typeface="+mn-lt"/>
              <a:cs typeface="+mn-lt"/>
            </a:endParaRPr>
          </a:p>
          <a:p>
            <a:pPr lvl="1"/>
            <a:endParaRPr lang="en-US" b="0">
              <a:solidFill>
                <a:schemeClr val="tx1"/>
              </a:solidFill>
              <a:ea typeface="+mn-lt"/>
              <a:cs typeface="+mn-lt"/>
            </a:endParaRPr>
          </a:p>
          <a:p>
            <a:pPr lvl="1"/>
            <a:endParaRPr lang="en-US" b="0">
              <a:solidFill>
                <a:schemeClr val="tx1"/>
              </a:solidFill>
              <a:ea typeface="+mn-lt"/>
              <a:cs typeface="+mn-lt"/>
            </a:endParaRPr>
          </a:p>
          <a:p>
            <a:pPr lvl="1"/>
            <a:endParaRPr lang="en-US" b="0">
              <a:solidFill>
                <a:schemeClr val="tx1"/>
              </a:solidFill>
              <a:ea typeface="+mn-lt"/>
              <a:cs typeface="+mn-lt"/>
            </a:endParaRPr>
          </a:p>
          <a:p>
            <a:pPr lvl="1"/>
            <a:endParaRPr lang="en-US" b="0">
              <a:solidFill>
                <a:schemeClr val="tx1"/>
              </a:solidFill>
              <a:ea typeface="+mn-lt"/>
              <a:cs typeface="+mn-lt"/>
            </a:endParaRPr>
          </a:p>
          <a:p>
            <a:pPr lvl="1"/>
            <a:endParaRPr lang="en-US" b="0">
              <a:solidFill>
                <a:schemeClr val="tx1"/>
              </a:solidFill>
              <a:ea typeface="+mn-lt"/>
              <a:cs typeface="+mn-lt"/>
            </a:endParaRPr>
          </a:p>
          <a:p>
            <a:pPr lvl="1"/>
            <a:endParaRPr lang="en-US" b="0">
              <a:solidFill>
                <a:schemeClr val="tx1"/>
              </a:solidFill>
              <a:ea typeface="+mn-lt"/>
              <a:cs typeface="+mn-lt"/>
            </a:endParaRPr>
          </a:p>
          <a:p>
            <a:pPr lvl="1"/>
            <a:endParaRPr lang="en-US" b="0">
              <a:solidFill>
                <a:schemeClr val="tx1"/>
              </a:solidFill>
              <a:ea typeface="+mn-lt"/>
              <a:cs typeface="+mn-lt"/>
            </a:endParaRPr>
          </a:p>
          <a:p>
            <a:pPr lvl="1"/>
            <a:r>
              <a:rPr lang="en-US" b="0">
                <a:solidFill>
                  <a:schemeClr val="tx1"/>
                </a:solidFill>
                <a:ea typeface="+mn-lt"/>
                <a:cs typeface="+mn-lt"/>
              </a:rPr>
              <a:t>Click ‘Scan’  </a:t>
            </a:r>
            <a:endParaRPr lang="en-US" b="0">
              <a:solidFill>
                <a:schemeClr val="tx1"/>
              </a:solidFill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2E1B8B-919C-4F91-90EC-CA720C460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45" y="4457804"/>
            <a:ext cx="641681" cy="266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91639C-13A5-4141-B215-5B63A7DCF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64" y="2448347"/>
            <a:ext cx="5495451" cy="16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13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3D581-1B9F-448D-B058-C148A4DB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2" y="620200"/>
            <a:ext cx="7633318" cy="590931"/>
          </a:xfrm>
        </p:spPr>
        <p:txBody>
          <a:bodyPr/>
          <a:lstStyle/>
          <a:p>
            <a:r>
              <a:rPr lang="en-US"/>
              <a:t>Patient-Level Scanning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13303-9197-4054-9791-AAE7181D6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68" y="1466273"/>
            <a:ext cx="2892511" cy="34586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E0C9-C6BC-4763-97EF-5238643833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7611" y="1211131"/>
            <a:ext cx="4698039" cy="36492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                                               </a:t>
            </a:r>
          </a:p>
          <a:p>
            <a:pPr marL="0" indent="0">
              <a:buNone/>
            </a:pPr>
            <a:r>
              <a:rPr lang="en-US" sz="1100">
                <a:ea typeface="+mn-lt"/>
                <a:cs typeface="+mn-lt"/>
              </a:rPr>
              <a:t>Enter a description (if applicable) in the description field.</a:t>
            </a:r>
            <a:r>
              <a:rPr lang="en-US" sz="2400"/>
              <a:t> </a:t>
            </a:r>
          </a:p>
          <a:p>
            <a:pPr marL="0" indent="0">
              <a:buNone/>
            </a:pPr>
            <a:r>
              <a:rPr lang="en-US" sz="1100"/>
              <a:t>Type or click magnifying glass to select the Document Type. </a:t>
            </a:r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endParaRPr lang="en-US" sz="100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8828454-1AE2-4A7D-92A8-43431B22D06E}"/>
              </a:ext>
            </a:extLst>
          </p:cNvPr>
          <p:cNvSpPr/>
          <p:nvPr/>
        </p:nvSpPr>
        <p:spPr>
          <a:xfrm>
            <a:off x="3356228" y="1712887"/>
            <a:ext cx="520634" cy="1577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93980E1-983A-468C-B49B-6F3C75A423F5}"/>
              </a:ext>
            </a:extLst>
          </p:cNvPr>
          <p:cNvSpPr/>
          <p:nvPr/>
        </p:nvSpPr>
        <p:spPr>
          <a:xfrm>
            <a:off x="3356228" y="2020319"/>
            <a:ext cx="520634" cy="108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42469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1955-5536-4006-9CD1-A70C0A53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14" y="417775"/>
            <a:ext cx="7633318" cy="590931"/>
          </a:xfrm>
        </p:spPr>
        <p:txBody>
          <a:bodyPr/>
          <a:lstStyle/>
          <a:p>
            <a:r>
              <a:rPr lang="en-US"/>
              <a:t>Patient-Level Scanning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0A87F-1FE7-41B3-940C-DA179387F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514" y="1116824"/>
            <a:ext cx="7772560" cy="3189930"/>
          </a:xfrm>
        </p:spPr>
        <p:txBody>
          <a:bodyPr/>
          <a:lstStyle/>
          <a:p>
            <a:r>
              <a:rPr lang="en-US">
                <a:ea typeface="+mn-lt"/>
                <a:cs typeface="+mn-lt"/>
              </a:rPr>
              <a:t>Insert the document into the scanner click on ‘Acquire’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Once the document is scanned, </a:t>
            </a:r>
            <a:r>
              <a:rPr lang="en-US" sz="1350">
                <a:ea typeface="+mn-lt"/>
                <a:cs typeface="+mn-lt"/>
              </a:rPr>
              <a:t>t</a:t>
            </a:r>
            <a:r>
              <a:rPr lang="en-US" sz="1350" b="0">
                <a:solidFill>
                  <a:schemeClr val="tx1"/>
                </a:solidFill>
                <a:ea typeface="+mn-lt"/>
                <a:cs typeface="+mn-lt"/>
              </a:rPr>
              <a:t>ake one last look at the document to ensure accuracy and click ‘Save doc’. </a:t>
            </a:r>
            <a:endParaRPr lang="en-US" sz="1350" b="0">
              <a:solidFill>
                <a:schemeClr val="tx1"/>
              </a:solidFill>
              <a:cs typeface="Calibri" panose="020F0502020204030204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‘X’ out of the ‘Patient Scan’ screen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 document will flow into ‘Media Manager’ and be viewable across patient’s encounters. </a:t>
            </a:r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ED4F9-3CAC-452C-856F-D04C5110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119" y="1169627"/>
            <a:ext cx="514350" cy="357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744A30-CC1D-4BBF-9BF8-DD2CB2745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78" y="2001141"/>
            <a:ext cx="838095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55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8606-E841-4829-8864-F672990D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Scan!!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659C6C8C-98AC-49AC-A79A-B3FE81D81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7134" y="1480928"/>
            <a:ext cx="3440061" cy="2748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29542-036E-4979-B4B9-C38CDC451124}"/>
              </a:ext>
            </a:extLst>
          </p:cNvPr>
          <p:cNvSpPr txBox="1"/>
          <p:nvPr/>
        </p:nvSpPr>
        <p:spPr>
          <a:xfrm>
            <a:off x="5324258" y="563958"/>
            <a:ext cx="34400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sz="2000"/>
              <a:t>For training today we will click “Import” and select the electronic document from the computer folder. 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Have your scanning grid ready – use Ctrl-F to search for the correct Document Type.</a:t>
            </a:r>
          </a:p>
          <a:p>
            <a:endParaRPr lang="en-US" sz="2000"/>
          </a:p>
          <a:p>
            <a:r>
              <a:rPr lang="en-US" sz="2000"/>
              <a:t>Access the patient level scan examples.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62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CF8831-450A-4DA0-B64C-B438D870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2" y="637458"/>
            <a:ext cx="7617134" cy="590931"/>
          </a:xfrm>
        </p:spPr>
        <p:txBody>
          <a:bodyPr/>
          <a:lstStyle/>
          <a:p>
            <a:r>
              <a:rPr lang="en-US"/>
              <a:t>Find your scanned document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1E70CC-A39A-40DF-8AC7-95A9F3552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Open Chart Review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Look in Encounters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Look in Media tab</a:t>
            </a: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/>
          </a:p>
          <a:p>
            <a:endParaRPr lang="en-US"/>
          </a:p>
        </p:txBody>
      </p:sp>
      <p:pic>
        <p:nvPicPr>
          <p:cNvPr id="1026" name="Picture 2" descr="Hands Holding Binoculars On Green Background, Looking Through.. Stock  Photo, Picture And Royalty Free Image. Image 117674853.">
            <a:extLst>
              <a:ext uri="{FF2B5EF4-FFF2-40B4-BE49-F238E27FC236}">
                <a16:creationId xmlns:a16="http://schemas.microsoft.com/office/drawing/2014/main" id="{16882804-06E0-4E4A-8C98-10CD5A346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3" y="1616608"/>
            <a:ext cx="2923999" cy="19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31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12A7-2E20-48E4-8C83-AF6468CF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65" y="338419"/>
            <a:ext cx="7633318" cy="590931"/>
          </a:xfrm>
        </p:spPr>
        <p:txBody>
          <a:bodyPr/>
          <a:lstStyle/>
          <a:p>
            <a:r>
              <a:rPr lang="en-US"/>
              <a:t>Encounter-Level Scanning</a:t>
            </a:r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0FB55-14F3-4DAB-B57F-501C69680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107" y="1049422"/>
            <a:ext cx="8221054" cy="3884886"/>
          </a:xfrm>
        </p:spPr>
        <p:txBody>
          <a:bodyPr/>
          <a:lstStyle/>
          <a:p>
            <a:r>
              <a:rPr lang="en-US"/>
              <a:t>Encounter level documents are clinical documentation that is not diagnostic test results. </a:t>
            </a:r>
            <a:r>
              <a:rPr lang="en-US" b="0">
                <a:solidFill>
                  <a:schemeClr val="tx1"/>
                </a:solidFill>
              </a:rPr>
              <a:t>Examples: Consults</a:t>
            </a:r>
            <a:r>
              <a:rPr lang="en-US"/>
              <a:t>, </a:t>
            </a:r>
            <a:r>
              <a:rPr lang="en-US" b="0">
                <a:solidFill>
                  <a:schemeClr val="tx1"/>
                </a:solidFill>
              </a:rPr>
              <a:t>Progress notes, Consents, FMLA forms</a:t>
            </a:r>
          </a:p>
          <a:p>
            <a:pPr marL="342900" lvl="1" indent="0">
              <a:buNone/>
            </a:pPr>
            <a:endParaRPr lang="en-US">
              <a:solidFill>
                <a:schemeClr val="tx1"/>
              </a:solidFill>
            </a:endParaRPr>
          </a:p>
          <a:p>
            <a:r>
              <a:rPr lang="en-US"/>
              <a:t>Encounter level documents reside within a specific encounter, for example: </a:t>
            </a:r>
          </a:p>
          <a:p>
            <a:pPr lvl="2"/>
            <a:r>
              <a:rPr lang="en-US" b="0">
                <a:solidFill>
                  <a:schemeClr val="tx1"/>
                </a:solidFill>
              </a:rPr>
              <a:t>Office visit </a:t>
            </a:r>
          </a:p>
          <a:p>
            <a:pPr lvl="2"/>
            <a:r>
              <a:rPr lang="en-US" b="0">
                <a:solidFill>
                  <a:schemeClr val="tx1"/>
                </a:solidFill>
              </a:rPr>
              <a:t>External record encounter</a:t>
            </a:r>
          </a:p>
          <a:p>
            <a:pPr lvl="2"/>
            <a:r>
              <a:rPr lang="en-US" b="0">
                <a:solidFill>
                  <a:schemeClr val="tx1"/>
                </a:solidFill>
              </a:rPr>
              <a:t>Telephone encounter </a:t>
            </a:r>
            <a:endParaRPr lang="en-US" b="0"/>
          </a:p>
          <a:p>
            <a:r>
              <a:rPr lang="en-US" b="1" u="sng"/>
              <a:t>NO</a:t>
            </a:r>
            <a:r>
              <a:rPr lang="en-US"/>
              <a:t> diagnostic result type documentation is scanned to this level.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i="1">
                <a:ea typeface="Verdana"/>
              </a:rPr>
              <a:t>Note: Two patient identifiers should be located on every page of the document that you are scanning</a:t>
            </a:r>
          </a:p>
          <a:p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7742-B293-4198-8A43-DCB9CF81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Epic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544AA5-E054-4AF6-803E-C382F326B1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Patient Lookup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Chart Review 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Storyboard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Media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 Basket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Care Everywhere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5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C0F5-A2CE-497D-A3CF-BF3193C5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1" y="358370"/>
            <a:ext cx="8102409" cy="590931"/>
          </a:xfrm>
        </p:spPr>
        <p:txBody>
          <a:bodyPr/>
          <a:lstStyle/>
          <a:p>
            <a:r>
              <a:rPr lang="en-US"/>
              <a:t>What Encounter Do I Scan to?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F6A38-636B-4EED-AF5C-F97C01FE6C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514" y="949302"/>
            <a:ext cx="7632546" cy="3509809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latin typeface="Verdana"/>
                <a:ea typeface="Verdana"/>
                <a:cs typeface="Arial"/>
              </a:rPr>
              <a:t>Internal (Office Visit, Appointment, </a:t>
            </a:r>
            <a:r>
              <a:rPr lang="en-US" b="1" err="1">
                <a:latin typeface="Verdana"/>
                <a:ea typeface="Verdana"/>
                <a:cs typeface="Arial"/>
              </a:rPr>
              <a:t>etc</a:t>
            </a:r>
            <a:r>
              <a:rPr lang="en-US" b="1">
                <a:latin typeface="Verdana"/>
                <a:ea typeface="Verdana"/>
                <a:cs typeface="Arial"/>
              </a:rPr>
              <a:t>): </a:t>
            </a:r>
          </a:p>
          <a:p>
            <a:pPr marL="0" indent="0">
              <a:buNone/>
            </a:pPr>
            <a:r>
              <a:rPr lang="en-US">
                <a:latin typeface="Verdana"/>
                <a:ea typeface="Verdana"/>
                <a:cs typeface="Arial"/>
              </a:rPr>
              <a:t>Documentation that has been created inside of your practice that does not interface (automatically file) with Epic.</a:t>
            </a:r>
          </a:p>
          <a:p>
            <a:pPr lvl="1"/>
            <a:r>
              <a:rPr lang="en-US" b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For internal documents, an encounter should exist in Epic to scan to because the document was completed during the patient’s visit.</a:t>
            </a:r>
            <a:endParaRPr lang="en-US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Verdana"/>
                <a:ea typeface="Verdana"/>
                <a:cs typeface="Arial"/>
              </a:rPr>
              <a:t>External (External Record Encounter): </a:t>
            </a:r>
          </a:p>
          <a:p>
            <a:pPr marL="0" indent="0">
              <a:buNone/>
            </a:pPr>
            <a:r>
              <a:rPr lang="en-US">
                <a:latin typeface="Verdana"/>
                <a:ea typeface="Verdana"/>
                <a:cs typeface="Arial"/>
              </a:rPr>
              <a:t>Documentation that has been created outside of your practice and </a:t>
            </a:r>
            <a:r>
              <a:rPr lang="en-US" u="sng">
                <a:latin typeface="Verdana"/>
                <a:ea typeface="Verdana"/>
                <a:cs typeface="Arial"/>
              </a:rPr>
              <a:t>does not reside in Care Everywhere</a:t>
            </a:r>
            <a:r>
              <a:rPr lang="en-US">
                <a:latin typeface="Verdana"/>
                <a:ea typeface="Verdana"/>
                <a:cs typeface="Arial"/>
              </a:rPr>
              <a:t>. </a:t>
            </a:r>
            <a:endParaRPr lang="en-US"/>
          </a:p>
          <a:p>
            <a:pPr lvl="1"/>
            <a:r>
              <a:rPr lang="en-US" b="0">
                <a:solidFill>
                  <a:schemeClr val="tx1"/>
                </a:solidFill>
              </a:rPr>
              <a:t>When there is no patient care encounter to attach the documents to, an External Record Encounter should be created. </a:t>
            </a:r>
          </a:p>
          <a:p>
            <a:pPr marL="342900" lvl="1" indent="0">
              <a:buNone/>
            </a:pPr>
            <a:r>
              <a:rPr lang="en-US" b="0">
                <a:solidFill>
                  <a:schemeClr val="tx1"/>
                </a:solidFill>
              </a:rPr>
              <a:t>(Order-level test results from an outside facility will be scanned to the order and connected to an external record encounter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6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17C1A-F3F4-4080-BB74-AD844D1AF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700809"/>
            <a:ext cx="8485402" cy="4092864"/>
          </a:xfrm>
        </p:spPr>
        <p:txBody>
          <a:bodyPr lIns="91440" tIns="45720" rIns="91440" bIns="45720" anchor="t"/>
          <a:lstStyle/>
          <a:p>
            <a:pPr lvl="0"/>
            <a:r>
              <a:rPr lang="en-US" sz="1800"/>
              <a:t>Create an External Record Encounter to scan all external documents</a:t>
            </a:r>
          </a:p>
          <a:p>
            <a:pPr lvl="1"/>
            <a:r>
              <a:rPr lang="en-US"/>
              <a:t>For Incoming History or Run-On records, use the most current date of service as Contact Date.</a:t>
            </a:r>
          </a:p>
          <a:p>
            <a:pPr lvl="2"/>
            <a:endParaRPr lang="en-US" sz="1800">
              <a:cs typeface="Calibri"/>
            </a:endParaRPr>
          </a:p>
          <a:p>
            <a:pPr lvl="2"/>
            <a:endParaRPr lang="en-US" sz="1800">
              <a:cs typeface="Calibri"/>
            </a:endParaRPr>
          </a:p>
          <a:p>
            <a:pPr lvl="2"/>
            <a:endParaRPr lang="en-US" sz="1800">
              <a:cs typeface="Calibri"/>
            </a:endParaRPr>
          </a:p>
          <a:p>
            <a:pPr lvl="2"/>
            <a:endParaRPr lang="en-US" sz="1800">
              <a:cs typeface="Calibri"/>
            </a:endParaRPr>
          </a:p>
          <a:p>
            <a:r>
              <a:rPr lang="en-US" sz="1800"/>
              <a:t>‘Contact Date’ = the date of service on the document</a:t>
            </a:r>
          </a:p>
          <a:p>
            <a:pPr lvl="1"/>
            <a:r>
              <a:rPr lang="en-US" sz="1500"/>
              <a:t>Exception:  Order Level Scanning </a:t>
            </a:r>
            <a:r>
              <a:rPr lang="en-US" sz="1600"/>
              <a:t>the contact date will be 01/01/current year. I.E., 01/01/2021</a:t>
            </a:r>
            <a:endParaRPr lang="en-US" sz="1500"/>
          </a:p>
          <a:p>
            <a:pPr lvl="2"/>
            <a:r>
              <a:rPr lang="en-US" sz="1600" i="1"/>
              <a:t>(Order level scanning to come)</a:t>
            </a:r>
          </a:p>
          <a:p>
            <a:r>
              <a:rPr lang="en-US" sz="1800"/>
              <a:t>You must be logged into Epic with your HIM department (SITE MED INFO) to be able to create an external record encounter. </a:t>
            </a:r>
          </a:p>
          <a:p>
            <a:pPr lvl="2"/>
            <a:r>
              <a:rPr lang="en-US" sz="1600" i="1"/>
              <a:t>Note: Department will be assigned at Go-Live</a:t>
            </a:r>
          </a:p>
          <a:p>
            <a:pPr lvl="1"/>
            <a:endParaRPr lang="en-US" sz="1500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711C-C62F-49EE-8172-5B64F5BF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27" y="1439521"/>
            <a:ext cx="4327120" cy="1209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BA82F3-DF2A-458D-BC60-D841A7EAA3C1}"/>
              </a:ext>
            </a:extLst>
          </p:cNvPr>
          <p:cNvSpPr txBox="1">
            <a:spLocks/>
          </p:cNvSpPr>
          <p:nvPr/>
        </p:nvSpPr>
        <p:spPr>
          <a:xfrm>
            <a:off x="330469" y="109878"/>
            <a:ext cx="7633318" cy="590931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Encounter Level Cont.</a:t>
            </a:r>
          </a:p>
        </p:txBody>
      </p:sp>
    </p:spTree>
    <p:extLst>
      <p:ext uri="{BB962C8B-B14F-4D97-AF65-F5344CB8AC3E}">
        <p14:creationId xmlns:p14="http://schemas.microsoft.com/office/powerpoint/2010/main" val="3572031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7780-D8B5-4FC6-9EB8-3AA2E5EE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6" y="170636"/>
            <a:ext cx="4377059" cy="1122911"/>
          </a:xfrm>
        </p:spPr>
        <p:txBody>
          <a:bodyPr anchor="b">
            <a:normAutofit/>
          </a:bodyPr>
          <a:lstStyle/>
          <a:p>
            <a:r>
              <a:rPr lang="en-US" sz="2500"/>
              <a:t>Encounter Level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97E8C-25DB-494C-A040-81A608C0E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48"/>
          <a:stretch/>
        </p:blipFill>
        <p:spPr>
          <a:xfrm>
            <a:off x="4572000" y="170636"/>
            <a:ext cx="4228196" cy="4418437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5C50D-6B44-41C6-A56B-E6987CA41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142" y="1495970"/>
            <a:ext cx="3717672" cy="2922467"/>
          </a:xfrm>
        </p:spPr>
        <p:txBody>
          <a:bodyPr>
            <a:normAutofit/>
          </a:bodyPr>
          <a:lstStyle/>
          <a:p>
            <a:r>
              <a:rPr lang="en-US" sz="1600"/>
              <a:t>Run On Documents scan as Document Type ‘Incoming History’:</a:t>
            </a:r>
          </a:p>
          <a:p>
            <a:pPr lvl="1"/>
            <a:r>
              <a:rPr lang="en-US" sz="1600" b="0"/>
              <a:t>A document that cannot be separated.  For example: Progress note that ends halfway down the page and an imagining report starts immediately after it on the same page.</a:t>
            </a:r>
            <a:br>
              <a:rPr lang="en-US" sz="1600" b="0"/>
            </a:br>
            <a:endParaRPr lang="en-US" sz="1600" b="0"/>
          </a:p>
          <a:p>
            <a:pPr lvl="1"/>
            <a:r>
              <a:rPr lang="en-US" sz="1600" b="0"/>
              <a:t>Add description of Facility and Date Range. I.e., CSM 6/17/18-6/20/18)</a:t>
            </a:r>
            <a:endParaRPr lang="en-US" sz="1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3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B5F7957-9CEB-4DA9-AFE4-ED1602FC16B7}"/>
              </a:ext>
            </a:extLst>
          </p:cNvPr>
          <p:cNvSpPr txBox="1">
            <a:spLocks/>
          </p:cNvSpPr>
          <p:nvPr/>
        </p:nvSpPr>
        <p:spPr>
          <a:xfrm>
            <a:off x="779640" y="1285754"/>
            <a:ext cx="8075851" cy="196899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09393-C33D-447F-BCD1-3E73ECE5D192}"/>
              </a:ext>
            </a:extLst>
          </p:cNvPr>
          <p:cNvSpPr txBox="1"/>
          <p:nvPr/>
        </p:nvSpPr>
        <p:spPr>
          <a:xfrm>
            <a:off x="315757" y="732148"/>
            <a:ext cx="8505386" cy="41395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Creating an Encounter Via Media Manager: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Click on the down arrow next to “Patient” in the ‘New files will be attached to’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Click on “Create New Encounter”</a:t>
            </a:r>
          </a:p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Fill in the New Contact fields as identified below:</a:t>
            </a:r>
          </a:p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</a:rPr>
              <a:t>Contact date: </a:t>
            </a:r>
            <a:r>
              <a:rPr lang="en-US" sz="1200" i="1">
                <a:latin typeface="Verdana" panose="020B0604030504040204" pitchFamily="34" charset="0"/>
                <a:ea typeface="Verdana" panose="020B0604030504040204" pitchFamily="34" charset="0"/>
              </a:rPr>
              <a:t>Date of Service located on the document 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(today’s date automatically populates)</a:t>
            </a:r>
          </a:p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</a:rPr>
              <a:t>Contact type: 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External Record</a:t>
            </a:r>
          </a:p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</a:rPr>
              <a:t>Provider: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 Provider, Outside [9998]</a:t>
            </a:r>
          </a:p>
          <a:p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</a:rPr>
              <a:t>Department: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 Select the appropriate department (Site will be assigned at go-live)</a:t>
            </a:r>
          </a:p>
          <a:p>
            <a:pPr lvl="1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2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3. Select ‘Create Encounter’</a:t>
            </a:r>
          </a:p>
          <a:p>
            <a:pPr algn="l" rtl="0"/>
            <a:endParaRPr lang="en-US" sz="1100">
              <a:latin typeface="Arial"/>
              <a:cs typeface="Arial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B5B0FB3-13C4-4EC7-AD56-1E758A71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40" y="2308827"/>
            <a:ext cx="1372232" cy="9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846458C-0BA0-4778-BF78-DC55634F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57" y="141217"/>
            <a:ext cx="8821143" cy="590931"/>
          </a:xfrm>
        </p:spPr>
        <p:txBody>
          <a:bodyPr/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Encounter Level Creation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A66423-61BA-4F99-BE10-0F6EFEED4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71" y="1474821"/>
            <a:ext cx="3545689" cy="413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E133E2-4C22-42A4-A335-1E66F4B21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40" y="2928493"/>
            <a:ext cx="4618601" cy="13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2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86" y="182665"/>
            <a:ext cx="7633318" cy="590931"/>
          </a:xfr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>
                <a:latin typeface="Verdana"/>
                <a:ea typeface="Verdana"/>
              </a:rPr>
              <a:t>Encounter Level Scanning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B5F7957-9CEB-4DA9-AFE4-ED1602FC16B7}"/>
              </a:ext>
            </a:extLst>
          </p:cNvPr>
          <p:cNvSpPr txBox="1">
            <a:spLocks/>
          </p:cNvSpPr>
          <p:nvPr/>
        </p:nvSpPr>
        <p:spPr>
          <a:xfrm>
            <a:off x="337086" y="773596"/>
            <a:ext cx="7864028" cy="2702844"/>
          </a:xfrm>
          <a:prstGeom prst="rect">
            <a:avLst/>
          </a:prstGeom>
        </p:spPr>
        <p:txBody>
          <a:bodyPr lIns="91440" tIns="45720" rIns="91440" bIns="45720" anchor="t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>
                <a:ea typeface="+mn-lt"/>
                <a:cs typeface="+mn-lt"/>
              </a:rPr>
              <a:t>Documents are scanned to</a:t>
            </a:r>
          </a:p>
          <a:p>
            <a:pPr lvl="1"/>
            <a:r>
              <a:rPr lang="en-US" sz="2300">
                <a:ea typeface="+mn-lt"/>
                <a:cs typeface="+mn-lt"/>
              </a:rPr>
              <a:t>Existing Encounter (Practice office visit)</a:t>
            </a:r>
          </a:p>
          <a:p>
            <a:pPr lvl="1"/>
            <a:r>
              <a:rPr lang="en-US" sz="2300">
                <a:ea typeface="+mn-lt"/>
                <a:cs typeface="+mn-lt"/>
              </a:rPr>
              <a:t>“External Record” Encounter  created by the Scanning Team Member</a:t>
            </a:r>
            <a:br>
              <a:rPr lang="en-US" sz="2300">
                <a:ea typeface="+mn-lt"/>
                <a:cs typeface="+mn-lt"/>
              </a:rPr>
            </a:br>
            <a:endParaRPr lang="en-US" sz="2300">
              <a:ea typeface="+mn-lt"/>
              <a:cs typeface="+mn-lt"/>
            </a:endParaRPr>
          </a:p>
          <a:p>
            <a:r>
              <a:rPr lang="en-US" sz="2200">
                <a:ea typeface="+mn-lt"/>
                <a:cs typeface="+mn-lt"/>
              </a:rPr>
              <a:t> </a:t>
            </a:r>
            <a:r>
              <a:rPr lang="en-US" sz="2300">
                <a:ea typeface="+mn-lt"/>
                <a:cs typeface="+mn-lt"/>
              </a:rPr>
              <a:t>Scanning to an existing encounter:</a:t>
            </a:r>
          </a:p>
          <a:p>
            <a:pPr lvl="1"/>
            <a:r>
              <a:rPr lang="en-US" sz="2300">
                <a:ea typeface="+mn-lt"/>
                <a:cs typeface="+mn-lt"/>
              </a:rPr>
              <a:t>Navigate to media manager</a:t>
            </a:r>
          </a:p>
          <a:p>
            <a:pPr lvl="1"/>
            <a:r>
              <a:rPr lang="en-US" sz="2300">
                <a:ea typeface="+mn-lt"/>
                <a:cs typeface="+mn-lt"/>
              </a:rPr>
              <a:t>Click down arrow next to patient</a:t>
            </a:r>
          </a:p>
          <a:p>
            <a:pPr lvl="1"/>
            <a:r>
              <a:rPr lang="en-US" sz="2300">
                <a:ea typeface="+mn-lt"/>
                <a:cs typeface="+mn-lt"/>
              </a:rPr>
              <a:t>Click on ‘Choose an Encounter”</a:t>
            </a:r>
          </a:p>
          <a:p>
            <a:pPr lvl="1"/>
            <a:r>
              <a:rPr lang="en-US" sz="2300">
                <a:ea typeface="+mn-lt"/>
                <a:cs typeface="+mn-lt"/>
              </a:rPr>
              <a:t>Choose the encounter that corresponds to date of service or date document was signed. </a:t>
            </a:r>
          </a:p>
          <a:p>
            <a:pPr lvl="1"/>
            <a:r>
              <a:rPr lang="en-US" sz="2300">
                <a:ea typeface="+mn-lt"/>
                <a:cs typeface="+mn-lt"/>
              </a:rPr>
              <a:t>The encounter you chose will show in </a:t>
            </a:r>
            <a:r>
              <a:rPr lang="en-US" sz="2300">
                <a:solidFill>
                  <a:srgbClr val="00A3E0"/>
                </a:solidFill>
                <a:ea typeface="+mn-lt"/>
                <a:cs typeface="+mn-lt"/>
              </a:rPr>
              <a:t>blue </a:t>
            </a:r>
            <a:r>
              <a:rPr lang="en-US" sz="2300">
                <a:ea typeface="+mn-lt"/>
                <a:cs typeface="+mn-lt"/>
              </a:rPr>
              <a:t>at the top</a:t>
            </a:r>
          </a:p>
          <a:p>
            <a:pPr lvl="1"/>
            <a:r>
              <a:rPr lang="en-US" sz="2300">
                <a:ea typeface="+mn-lt"/>
                <a:cs typeface="+mn-lt"/>
              </a:rPr>
              <a:t>Click on ‘Scan’  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/>
          </a:p>
        </p:txBody>
      </p:sp>
      <p:pic>
        <p:nvPicPr>
          <p:cNvPr id="6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608A2F-2F38-4C15-9E19-81554BEAA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85" y="3362036"/>
            <a:ext cx="6063715" cy="1691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750E10-828B-4152-84FD-3E2040585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08" y="2895828"/>
            <a:ext cx="2836006" cy="306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CEE8D7-CF91-471F-9713-39366341F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463" y="1434363"/>
            <a:ext cx="3327379" cy="1023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53D91-BB3F-4800-94E0-CA80C8A9F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227" y="1410992"/>
            <a:ext cx="1706887" cy="111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34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513303-9197-4054-9791-AAE7181D6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69" y="1086706"/>
            <a:ext cx="2892511" cy="3458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3D581-1B9F-448D-B058-C148A4DB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51" y="256998"/>
            <a:ext cx="7633318" cy="590931"/>
          </a:xfrm>
        </p:spPr>
        <p:txBody>
          <a:bodyPr/>
          <a:lstStyle/>
          <a:p>
            <a:r>
              <a:rPr lang="en-US"/>
              <a:t>Encounter Level Continued…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E0C9-C6BC-4763-97EF-5238643833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7610" y="979956"/>
            <a:ext cx="4896759" cy="3458607"/>
          </a:xfrm>
        </p:spPr>
        <p:txBody>
          <a:bodyPr/>
          <a:lstStyle/>
          <a:p>
            <a:pPr marL="0" indent="0">
              <a:buNone/>
            </a:pPr>
            <a:endParaRPr lang="en-US" sz="140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Enter a description (if applicable) </a:t>
            </a:r>
          </a:p>
          <a:p>
            <a:r>
              <a:rPr lang="en-US"/>
              <a:t>Select Document Type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To route to physician, enter name under ‘Recipient’</a:t>
            </a:r>
            <a:r>
              <a:rPr lang="en-US" i="1"/>
              <a:t> (Your practice can decide when documents should be routed)</a:t>
            </a:r>
          </a:p>
          <a:p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8828454-1AE2-4A7D-92A8-43431B22D06E}"/>
              </a:ext>
            </a:extLst>
          </p:cNvPr>
          <p:cNvSpPr/>
          <p:nvPr/>
        </p:nvSpPr>
        <p:spPr>
          <a:xfrm>
            <a:off x="3356228" y="1374008"/>
            <a:ext cx="520634" cy="1577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7563CCE-E78B-4329-AA62-E0714E610AC3}"/>
              </a:ext>
            </a:extLst>
          </p:cNvPr>
          <p:cNvSpPr/>
          <p:nvPr/>
        </p:nvSpPr>
        <p:spPr>
          <a:xfrm>
            <a:off x="2071611" y="3512485"/>
            <a:ext cx="1905999" cy="1984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D9E3F85-2587-4501-B88F-A3C6420B3B56}"/>
              </a:ext>
            </a:extLst>
          </p:cNvPr>
          <p:cNvSpPr/>
          <p:nvPr/>
        </p:nvSpPr>
        <p:spPr>
          <a:xfrm>
            <a:off x="3356228" y="1601581"/>
            <a:ext cx="520634" cy="1577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74729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1955-5536-4006-9CD1-A70C0A53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14" y="417775"/>
            <a:ext cx="7633318" cy="590931"/>
          </a:xfrm>
        </p:spPr>
        <p:txBody>
          <a:bodyPr/>
          <a:lstStyle/>
          <a:p>
            <a:r>
              <a:rPr lang="en-US"/>
              <a:t>Encounter Level Continued…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0A87F-1FE7-41B3-940C-DA179387F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513" y="1116824"/>
            <a:ext cx="7197021" cy="3455176"/>
          </a:xfrm>
        </p:spPr>
        <p:txBody>
          <a:bodyPr/>
          <a:lstStyle/>
          <a:p>
            <a:r>
              <a:rPr lang="en-US" sz="1800">
                <a:ea typeface="+mn-lt"/>
                <a:cs typeface="+mn-lt"/>
              </a:rPr>
              <a:t>Insert the document into the scanner click on ‘Acquire’</a:t>
            </a:r>
          </a:p>
          <a:p>
            <a:endParaRPr lang="en-US" sz="1800">
              <a:ea typeface="+mn-lt"/>
              <a:cs typeface="+mn-lt"/>
            </a:endParaRPr>
          </a:p>
          <a:p>
            <a:r>
              <a:rPr lang="en-US" sz="1800">
                <a:ea typeface="+mn-lt"/>
                <a:cs typeface="+mn-lt"/>
              </a:rPr>
              <a:t>Once the document is scanned, </a:t>
            </a:r>
            <a:r>
              <a:rPr lang="en-US" sz="1400">
                <a:ea typeface="+mn-lt"/>
                <a:cs typeface="+mn-lt"/>
              </a:rPr>
              <a:t>t</a:t>
            </a:r>
            <a:r>
              <a:rPr lang="en-US" sz="1400" b="0">
                <a:solidFill>
                  <a:schemeClr val="tx1"/>
                </a:solidFill>
                <a:ea typeface="+mn-lt"/>
                <a:cs typeface="+mn-lt"/>
              </a:rPr>
              <a:t>ake one last look at the document to ensure accuracy and click ‘Save doc’. </a:t>
            </a:r>
            <a:endParaRPr lang="en-US" sz="1400" b="0">
              <a:solidFill>
                <a:schemeClr val="tx1"/>
              </a:solidFill>
              <a:cs typeface="Calibri" panose="020F0502020204030204"/>
            </a:endParaRPr>
          </a:p>
          <a:p>
            <a:endParaRPr lang="en-US" sz="1800">
              <a:ea typeface="+mn-lt"/>
              <a:cs typeface="+mn-lt"/>
            </a:endParaRPr>
          </a:p>
          <a:p>
            <a:r>
              <a:rPr lang="en-US" sz="1800">
                <a:ea typeface="+mn-lt"/>
                <a:cs typeface="+mn-lt"/>
              </a:rPr>
              <a:t>‘X’ out of the ‘Patient Scan’ screen</a:t>
            </a:r>
            <a:endParaRPr lang="en-US" sz="1800"/>
          </a:p>
          <a:p>
            <a:endParaRPr lang="en-US" sz="1800">
              <a:ea typeface="+mn-lt"/>
              <a:cs typeface="+mn-lt"/>
            </a:endParaRPr>
          </a:p>
          <a:p>
            <a:r>
              <a:rPr lang="en-US" sz="1800">
                <a:ea typeface="+mn-lt"/>
                <a:cs typeface="+mn-lt"/>
              </a:rPr>
              <a:t>The document will flow into ‘Media Manager’ and attach to the selected encounter.</a:t>
            </a:r>
          </a:p>
          <a:p>
            <a:endParaRPr lang="en-US" sz="1800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ED4F9-3CAC-452C-856F-D04C5110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535" y="1116824"/>
            <a:ext cx="872593" cy="605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744A30-CC1D-4BBF-9BF8-DD2CB2745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152" y="2080928"/>
            <a:ext cx="1167360" cy="4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2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8606-E841-4829-8864-F672990D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Scan!!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54F88E-3FE5-42EF-8BE7-0C9A401ED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9270" y="1466142"/>
            <a:ext cx="3440061" cy="274831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2FC44D-0918-4E5A-A89B-1CA7FD0F7469}"/>
              </a:ext>
            </a:extLst>
          </p:cNvPr>
          <p:cNvSpPr/>
          <p:nvPr/>
        </p:nvSpPr>
        <p:spPr>
          <a:xfrm>
            <a:off x="4572000" y="1215568"/>
            <a:ext cx="41431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Access the Encounter-Level Scanning Examples in the  folder to begin hands-on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Have your grid ready!</a:t>
            </a:r>
          </a:p>
        </p:txBody>
      </p:sp>
    </p:spTree>
    <p:extLst>
      <p:ext uri="{BB962C8B-B14F-4D97-AF65-F5344CB8AC3E}">
        <p14:creationId xmlns:p14="http://schemas.microsoft.com/office/powerpoint/2010/main" val="1641686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CF8831-450A-4DA0-B64C-B438D870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2" y="637458"/>
            <a:ext cx="7617134" cy="590931"/>
          </a:xfrm>
        </p:spPr>
        <p:txBody>
          <a:bodyPr/>
          <a:lstStyle/>
          <a:p>
            <a:r>
              <a:rPr lang="en-US"/>
              <a:t>Find your scanned document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1E70CC-A39A-40DF-8AC7-95A9F3552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Open Chart Review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Look in Encounters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Look in Media tab</a:t>
            </a: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/>
          </a:p>
          <a:p>
            <a:endParaRPr lang="en-US"/>
          </a:p>
        </p:txBody>
      </p:sp>
      <p:pic>
        <p:nvPicPr>
          <p:cNvPr id="4" name="Picture 2" descr="Hands Holding Binoculars On Green Background, Looking Through.. Stock  Photo, Picture And Royalty Free Image. Image 117674853.">
            <a:extLst>
              <a:ext uri="{FF2B5EF4-FFF2-40B4-BE49-F238E27FC236}">
                <a16:creationId xmlns:a16="http://schemas.microsoft.com/office/drawing/2014/main" id="{9731651C-E34A-4A78-8CD1-A2DBB5C8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3" y="1616608"/>
            <a:ext cx="2923999" cy="19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33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4A23-65DA-4C4A-85B0-C828213E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2" y="138860"/>
            <a:ext cx="7617134" cy="1509318"/>
          </a:xfrm>
        </p:spPr>
        <p:txBody>
          <a:bodyPr/>
          <a:lstStyle/>
          <a:p>
            <a:r>
              <a:rPr lang="en-US"/>
              <a:t>Time for a well-deserved break!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591FFFB-3607-4708-BE01-2091466E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479">
            <a:off x="2841801" y="1638909"/>
            <a:ext cx="3460397" cy="253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0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75" y="262306"/>
            <a:ext cx="8075850" cy="590931"/>
          </a:xfrm>
        </p:spPr>
        <p:txBody>
          <a:bodyPr wrap="square" lIns="91440" tIns="45720" rIns="91440" bIns="45720" anchor="b" anchorCtr="0">
            <a:spAutoFit/>
          </a:bodyPr>
          <a:lstStyle/>
          <a:p>
            <a:r>
              <a:rPr lang="en-US">
                <a:latin typeface="Verdana"/>
                <a:ea typeface="Verdana"/>
              </a:rPr>
              <a:t>Patient Lookup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347" y="1035408"/>
            <a:ext cx="7617792" cy="1451245"/>
          </a:xfrm>
        </p:spPr>
        <p:txBody>
          <a:bodyPr lIns="91440" tIns="45720" rIns="91440" bIns="45720" anchor="t"/>
          <a:lstStyle/>
          <a:p>
            <a:r>
              <a:rPr lang="en-US" sz="1800">
                <a:latin typeface="Verdana"/>
                <a:ea typeface="Verdana"/>
              </a:rPr>
              <a:t>Finding a patient in EPIC</a:t>
            </a:r>
          </a:p>
          <a:p>
            <a:r>
              <a:rPr lang="en-US">
                <a:latin typeface="Verdana"/>
                <a:ea typeface="Verdana"/>
              </a:rPr>
              <a:t>Go to EPIC </a:t>
            </a:r>
            <a:r>
              <a:rPr lang="en-US">
                <a:latin typeface="Verdana"/>
                <a:ea typeface="Verdana"/>
                <a:sym typeface="Wingdings" panose="05000000000000000000" pitchFamily="2" charset="2"/>
              </a:rPr>
              <a:t> Patient Care </a:t>
            </a:r>
            <a:r>
              <a:rPr lang="en-US">
                <a:latin typeface="Verdana"/>
                <a:ea typeface="Verdana"/>
              </a:rPr>
              <a:t> Chart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Verdana"/>
                <a:ea typeface="Verdana"/>
              </a:rPr>
              <a:t>Pin Chart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Verdana"/>
                <a:ea typeface="Verdana"/>
              </a:rPr>
              <a:t>Enter patient information (Name, MRN, DOB) in the ‘Patient lookup’ screen and click ‘Find Patient’ or press Enter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Verdana"/>
                <a:ea typeface="Verdana"/>
              </a:rPr>
              <a:t>Select correct patient from ‘Patient Select’ screen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1400">
              <a:latin typeface="Verdana"/>
              <a:ea typeface="Verdana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4A2B0-EDAE-4350-9977-E2D78673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799" y="2622131"/>
            <a:ext cx="5968811" cy="2088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939249-1590-4BAE-9423-0F1A715173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62"/>
          <a:stretch/>
        </p:blipFill>
        <p:spPr>
          <a:xfrm>
            <a:off x="3751011" y="1105742"/>
            <a:ext cx="5172797" cy="4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39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20" y="204011"/>
            <a:ext cx="7633318" cy="590931"/>
          </a:xfrm>
        </p:spPr>
        <p:txBody>
          <a:bodyPr wrap="square" lIns="91440" tIns="45720" rIns="91440" bIns="45720" anchor="b" anchorCtr="0">
            <a:spAutoFit/>
          </a:bodyPr>
          <a:lstStyle/>
          <a:p>
            <a:r>
              <a:rPr lang="en-US">
                <a:latin typeface="Verdana"/>
                <a:ea typeface="Verdana"/>
              </a:rPr>
              <a:t>Order-Level Scanning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09393-C33D-447F-BCD1-3E73ECE5D192}"/>
              </a:ext>
            </a:extLst>
          </p:cNvPr>
          <p:cNvSpPr txBox="1"/>
          <p:nvPr/>
        </p:nvSpPr>
        <p:spPr>
          <a:xfrm>
            <a:off x="363898" y="912968"/>
            <a:ext cx="779196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Diagnostic test results should be scanned to the Order-Level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Examples: US, XR, </a:t>
            </a:r>
            <a:r>
              <a:rPr lang="en-US" sz="1600" i="1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Mammo</a:t>
            </a:r>
            <a:r>
              <a:rPr lang="en-US" sz="1600" i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, EKG, ECHO, PFT,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i="1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Order-level documents file into the appropriate tab in Chart Review</a:t>
            </a:r>
          </a:p>
          <a:p>
            <a:r>
              <a:rPr lang="en-US" sz="1600" i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	(The order may have been created by patient care or by the scanning 	team member) </a:t>
            </a:r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lvl="1"/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Examples: EKG will file to the ‘CARDIAC DX’ tab. X-ray &amp; </a:t>
            </a:r>
            <a:r>
              <a:rPr lang="en-US" sz="160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Mammo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will file to the ‘Imaging’ tab.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	</a:t>
            </a:r>
          </a:p>
          <a:p>
            <a:endParaRPr lang="en-US">
              <a:ea typeface="+mn-lt"/>
              <a:cs typeface="+mn-lt"/>
            </a:endParaRPr>
          </a:p>
          <a:p>
            <a:pPr algn="l"/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DE705-A32B-405A-BA8B-9D4E18B7A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" t="1911" r="14056"/>
          <a:stretch/>
        </p:blipFill>
        <p:spPr>
          <a:xfrm>
            <a:off x="363898" y="2928875"/>
            <a:ext cx="5980458" cy="20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8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8" y="239474"/>
            <a:ext cx="8868594" cy="590931"/>
          </a:xfrm>
        </p:spPr>
        <p:txBody>
          <a:bodyPr wrap="square" lIns="91440" tIns="45720" rIns="91440" bIns="45720" anchor="b" anchorCtr="0">
            <a:spAutoFit/>
          </a:bodyPr>
          <a:lstStyle/>
          <a:p>
            <a:r>
              <a:rPr lang="en-US">
                <a:latin typeface="Verdana"/>
                <a:ea typeface="Verdana"/>
              </a:rPr>
              <a:t>Order Level Scanning Cont.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09393-C33D-447F-BCD1-3E73ECE5D192}"/>
              </a:ext>
            </a:extLst>
          </p:cNvPr>
          <p:cNvSpPr txBox="1"/>
          <p:nvPr/>
        </p:nvSpPr>
        <p:spPr>
          <a:xfrm>
            <a:off x="283680" y="623515"/>
            <a:ext cx="4575914" cy="40241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05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Scanning Order Level Document: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Open patient’s chart via ‘chart’ or ‘Media Manager’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Click the down arrow next to New files will be attached to: ‘Patient’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Click ‘Choose an Order’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The ‘Order Search’ box will appear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Enter the date of the order in the ‘From’ box or delete date in ‘from’ box and click on ‘All’ radio button to populate all orders for the patient.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Click on the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In Media Manger, Click on ‘Scan’</a:t>
            </a:r>
          </a:p>
          <a:p>
            <a:pPr lvl="1"/>
            <a:endParaRPr lang="en-US" sz="1050"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50"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26763-1EE2-4D64-975B-3F9D44AC7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362" y="1942403"/>
            <a:ext cx="3644958" cy="2854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491BD-1372-413C-B280-E79A21FCC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508" y="1213637"/>
            <a:ext cx="3545689" cy="41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73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21F47C-1115-42AF-BB83-2D965B61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48" y="1211131"/>
            <a:ext cx="3050676" cy="3484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3D581-1B9F-448D-B058-C148A4DB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63" y="349279"/>
            <a:ext cx="7633318" cy="590931"/>
          </a:xfrm>
        </p:spPr>
        <p:txBody>
          <a:bodyPr/>
          <a:lstStyle/>
          <a:p>
            <a:r>
              <a:rPr lang="en-US"/>
              <a:t>Order Level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E0C9-C6BC-4763-97EF-5238643833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0888" y="1146618"/>
            <a:ext cx="4049565" cy="3724963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ea typeface="+mn-lt"/>
                <a:cs typeface="+mn-lt"/>
              </a:rPr>
              <a:t>Enter a description (if applicable) </a:t>
            </a:r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r>
              <a:rPr lang="en-US" sz="1200"/>
              <a:t>Enter Document Type</a:t>
            </a:r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r>
              <a:rPr lang="en-US" sz="1200"/>
              <a:t>If there is no ‘Result Date’ in the ‘Result Information’ section, click the ‘modify result’ check box. Enter the result date. </a:t>
            </a:r>
          </a:p>
          <a:p>
            <a:pPr marL="0" indent="0">
              <a:buNone/>
            </a:pPr>
            <a:r>
              <a:rPr lang="en-US" sz="1200" b="1" u="sng"/>
              <a:t>Important! </a:t>
            </a:r>
            <a:r>
              <a:rPr lang="en-US" sz="1200"/>
              <a:t>The ‘Result Status’ should be left ‘In Progress’. Do NOT finalize orders that the clinician is responsible to finalize.</a:t>
            </a:r>
          </a:p>
          <a:p>
            <a:pPr marL="0" indent="0">
              <a:buNone/>
            </a:pPr>
            <a:r>
              <a:rPr lang="en-US" sz="1200"/>
              <a:t>To Route to clinician, click on ‘CC’ and enter clinician's name in ‘CC Recipients of Results’ box.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8828454-1AE2-4A7D-92A8-43431B22D06E}"/>
              </a:ext>
            </a:extLst>
          </p:cNvPr>
          <p:cNvSpPr/>
          <p:nvPr/>
        </p:nvSpPr>
        <p:spPr>
          <a:xfrm>
            <a:off x="3343424" y="1366231"/>
            <a:ext cx="520634" cy="1577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93980E1-983A-468C-B49B-6F3C75A423F5}"/>
              </a:ext>
            </a:extLst>
          </p:cNvPr>
          <p:cNvSpPr/>
          <p:nvPr/>
        </p:nvSpPr>
        <p:spPr>
          <a:xfrm>
            <a:off x="3351974" y="1679124"/>
            <a:ext cx="520634" cy="1571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7563CCE-E78B-4329-AA62-E0714E610AC3}"/>
              </a:ext>
            </a:extLst>
          </p:cNvPr>
          <p:cNvSpPr/>
          <p:nvPr/>
        </p:nvSpPr>
        <p:spPr>
          <a:xfrm>
            <a:off x="2540814" y="3650887"/>
            <a:ext cx="1226791" cy="1571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571C7-4F40-4A89-A60F-E5C563A1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26" y="3451012"/>
            <a:ext cx="325168" cy="1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1955-5536-4006-9CD1-A70C0A53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14" y="417775"/>
            <a:ext cx="7633318" cy="590931"/>
          </a:xfrm>
        </p:spPr>
        <p:txBody>
          <a:bodyPr/>
          <a:lstStyle/>
          <a:p>
            <a:r>
              <a:rPr lang="en-US"/>
              <a:t>Order Level Continued…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0A87F-1FE7-41B3-940C-DA179387F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514" y="1116824"/>
            <a:ext cx="7772560" cy="3189930"/>
          </a:xfrm>
        </p:spPr>
        <p:txBody>
          <a:bodyPr/>
          <a:lstStyle/>
          <a:p>
            <a:r>
              <a:rPr lang="en-US">
                <a:ea typeface="+mn-lt"/>
                <a:cs typeface="+mn-lt"/>
              </a:rPr>
              <a:t>Insert the document into the scanner click on ‘Acquire’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Once the document is scanned, </a:t>
            </a:r>
            <a:r>
              <a:rPr lang="en-US" sz="1350">
                <a:ea typeface="+mn-lt"/>
                <a:cs typeface="+mn-lt"/>
              </a:rPr>
              <a:t>t</a:t>
            </a:r>
            <a:r>
              <a:rPr lang="en-US" sz="1350" b="0">
                <a:solidFill>
                  <a:schemeClr val="tx1"/>
                </a:solidFill>
                <a:ea typeface="+mn-lt"/>
                <a:cs typeface="+mn-lt"/>
              </a:rPr>
              <a:t>ake one last look at the document to ensure accuracy and click ‘Save doc’. </a:t>
            </a:r>
            <a:endParaRPr lang="en-US" sz="1350" b="0">
              <a:solidFill>
                <a:schemeClr val="tx1"/>
              </a:solidFill>
              <a:cs typeface="Calibri" panose="020F0502020204030204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‘X’ out of the ‘Patient Scan’ screen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 document will flow into ‘Media Manager’ and attach to the selected order, and will also be visible within the encounter the order was created within.</a:t>
            </a: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ED4F9-3CAC-452C-856F-D04C5110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119" y="1169627"/>
            <a:ext cx="514350" cy="357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744A30-CC1D-4BBF-9BF8-DD2CB2745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905" y="2061526"/>
            <a:ext cx="838095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32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0D2D87-43D1-42DC-869E-3B4F471A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97" y="1117600"/>
            <a:ext cx="8044413" cy="1862666"/>
          </a:xfrm>
        </p:spPr>
        <p:txBody>
          <a:bodyPr/>
          <a:lstStyle/>
          <a:p>
            <a:r>
              <a:rPr lang="en-US"/>
              <a:t>Now let’s try order-level scanning when there is not an existing order placed in Epic</a:t>
            </a:r>
          </a:p>
        </p:txBody>
      </p:sp>
    </p:spTree>
    <p:extLst>
      <p:ext uri="{BB962C8B-B14F-4D97-AF65-F5344CB8AC3E}">
        <p14:creationId xmlns:p14="http://schemas.microsoft.com/office/powerpoint/2010/main" val="1029110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820" y="56527"/>
            <a:ext cx="7633318" cy="590931"/>
          </a:xfrm>
        </p:spPr>
        <p:txBody>
          <a:bodyPr wrap="square" lIns="91440" tIns="45720" rIns="91440" bIns="45720" anchor="b" anchorCtr="0">
            <a:spAutoFit/>
          </a:bodyPr>
          <a:lstStyle/>
          <a:p>
            <a:r>
              <a:rPr lang="en-US">
                <a:latin typeface="Verdana"/>
                <a:ea typeface="Verdana"/>
              </a:rPr>
              <a:t>Creating an Order in EPIC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09393-C33D-447F-BCD1-3E73ECE5D192}"/>
              </a:ext>
            </a:extLst>
          </p:cNvPr>
          <p:cNvSpPr txBox="1"/>
          <p:nvPr/>
        </p:nvSpPr>
        <p:spPr>
          <a:xfrm>
            <a:off x="226210" y="647458"/>
            <a:ext cx="5350933" cy="50013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Open patient’s chart via ‘Media Manager’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Click the down arrow next to ‘Patient’, Select ‘Create New Order’</a:t>
            </a:r>
          </a:p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The ‘Enter External Results’ box appears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Search through the result tree for the order. If you cannot find the order, start typing in the ‘Additional Test’ field and press enter.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Choose the closest order to match the document to be scanned. </a:t>
            </a:r>
          </a:p>
          <a:p>
            <a:pPr lvl="1"/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In the ‘Enter External Result’ box, enter: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</a:rPr>
              <a:t>Ordered by: 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Enter ordering provider or leave blank for Outside Provider (it will default in later)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</a:rPr>
              <a:t>Order date: 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Enter the date the test was ordered (if unknown use the result date)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</a:rPr>
              <a:t>Result date: 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Enter the date the test was resulted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i="1">
                <a:latin typeface="Verdana" panose="020B0604030504040204" pitchFamily="34" charset="0"/>
                <a:ea typeface="Verdana" panose="020B0604030504040204" pitchFamily="34" charset="0"/>
              </a:rPr>
              <a:t>NOTE: The Result Date should never be prior to the Order Date.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>
                <a:latin typeface="Verdana" panose="020B0604030504040204" pitchFamily="34" charset="0"/>
                <a:ea typeface="Verdana" panose="020B0604030504040204" pitchFamily="34" charset="0"/>
              </a:rPr>
              <a:t>Associated encounter: 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Click the magnifying glass to select the encounter.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i="1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NOTE: All Orders must live inside of an encounter! Even when scanning ‘order-level’, you must attach an order to an encounter when creating an order.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100" i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endParaRPr lang="en-US" sz="1000" i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8A67D-3341-4EC2-A152-133B742A2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143" y="647458"/>
            <a:ext cx="3447174" cy="40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646D-AE6F-43CB-89A1-0C5ABCB1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424"/>
            <a:ext cx="9204385" cy="535531"/>
          </a:xfrm>
        </p:spPr>
        <p:txBody>
          <a:bodyPr/>
          <a:lstStyle/>
          <a:p>
            <a:r>
              <a:rPr lang="en-US" sz="3200">
                <a:latin typeface="Verdana"/>
                <a:ea typeface="Verdana"/>
              </a:rPr>
              <a:t>Creating an Order in EPIC Continued…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C0049-81A2-493A-9032-6B583F3F4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788723"/>
            <a:ext cx="5001804" cy="3955251"/>
          </a:xfrm>
        </p:spPr>
        <p:txBody>
          <a:bodyPr lIns="91440" tIns="45720" rIns="91440" bIns="45720" anchor="t"/>
          <a:lstStyle/>
          <a:p>
            <a:pPr marL="514350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you need to create an encounter, click on the “New Encounter” button.  Enter the Encounter information in the “New Contact” box </a:t>
            </a:r>
          </a:p>
          <a:p>
            <a:pPr marL="742950" lvl="1"/>
            <a:r>
              <a:rPr lang="en-US" b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Use 1/1/current year as the encounter date. </a:t>
            </a:r>
            <a:r>
              <a:rPr lang="en-US" sz="1200" b="0" i="1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This is different than encounter-level scanning where date of service is used.</a:t>
            </a:r>
            <a:endParaRPr lang="en-US" b="0">
              <a:solidFill>
                <a:srgbClr val="FF0000"/>
              </a:solidFill>
              <a:latin typeface="Verdana"/>
              <a:ea typeface="Verdana"/>
              <a:cs typeface="Verdana"/>
            </a:endParaRPr>
          </a:p>
          <a:p>
            <a:pPr marL="514350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Once you select or create your encounter, it will appear in the “Associated Encounter” field.</a:t>
            </a:r>
          </a:p>
          <a:p>
            <a:pPr marL="742950" lvl="1" indent="-285750"/>
            <a:endParaRPr lang="en-US" b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Click Create and Scan </a:t>
            </a:r>
          </a:p>
          <a:p>
            <a:pPr marL="742950" lvl="1" indent="-285750"/>
            <a:r>
              <a:rPr lang="en-US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Note:  Since you entered the “Result Date” above, the order will automatically be finalized in the scan screen. 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18133-D487-492A-94C9-A3C644E8B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804" y="640955"/>
            <a:ext cx="3955226" cy="41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0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21F47C-1115-42AF-BB83-2D965B61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48" y="1211131"/>
            <a:ext cx="3050676" cy="3484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3D581-1B9F-448D-B058-C148A4DB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63" y="349279"/>
            <a:ext cx="7633318" cy="590931"/>
          </a:xfrm>
        </p:spPr>
        <p:txBody>
          <a:bodyPr/>
          <a:lstStyle/>
          <a:p>
            <a:r>
              <a:rPr lang="en-US"/>
              <a:t>Order Level Continued…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E0C9-C6BC-4763-97EF-5238643833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3941" y="1069257"/>
            <a:ext cx="4049565" cy="3724963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                                                </a:t>
            </a:r>
            <a:r>
              <a:rPr lang="en-US" sz="1200">
                <a:ea typeface="+mn-lt"/>
                <a:cs typeface="+mn-lt"/>
              </a:rPr>
              <a:t>                                                                          </a:t>
            </a:r>
            <a:r>
              <a:rPr lang="en-US" sz="1100">
                <a:ea typeface="+mn-lt"/>
                <a:cs typeface="+mn-lt"/>
              </a:rPr>
              <a:t>Enter a description (if applicable) in the description field.</a:t>
            </a:r>
            <a:r>
              <a:rPr lang="en-US" sz="2400"/>
              <a:t> </a:t>
            </a:r>
          </a:p>
          <a:p>
            <a:pPr marL="0" indent="0">
              <a:buNone/>
            </a:pPr>
            <a:r>
              <a:rPr lang="en-US" sz="1100"/>
              <a:t>Type or click magnifying glass for Document Type. </a:t>
            </a:r>
          </a:p>
          <a:p>
            <a:pPr marL="0" indent="0">
              <a:buNone/>
            </a:pPr>
            <a:endParaRPr lang="en-US" sz="1100"/>
          </a:p>
          <a:p>
            <a:pPr marL="0" indent="0">
              <a:buNone/>
            </a:pPr>
            <a:endParaRPr lang="en-US" sz="1100"/>
          </a:p>
          <a:p>
            <a:pPr marL="0" indent="0">
              <a:buNone/>
            </a:pPr>
            <a:endParaRPr lang="en-US" sz="1100"/>
          </a:p>
          <a:p>
            <a:pPr marL="0" indent="0">
              <a:buNone/>
            </a:pPr>
            <a:endParaRPr lang="en-US" sz="1100"/>
          </a:p>
          <a:p>
            <a:pPr marL="0" indent="0">
              <a:buNone/>
            </a:pPr>
            <a:r>
              <a:rPr lang="en-US" sz="1100"/>
              <a:t>If there is no ‘Result Date’ in the ‘Result Information’ section, click the ‘modify result’ check box. Enter the result date. </a:t>
            </a:r>
          </a:p>
          <a:p>
            <a:pPr marL="0" indent="0">
              <a:buNone/>
            </a:pPr>
            <a:r>
              <a:rPr lang="en-US" sz="1100" b="1" u="sng"/>
              <a:t>Important! </a:t>
            </a:r>
            <a:r>
              <a:rPr lang="en-US" sz="1100"/>
              <a:t>The ‘Result Status’ should be left ‘In Progress’. Do NOT finalize orders the clinician is responsible to finalize.</a:t>
            </a:r>
          </a:p>
          <a:p>
            <a:pPr marL="0" indent="0">
              <a:buNone/>
            </a:pPr>
            <a:r>
              <a:rPr lang="en-US" sz="1100"/>
              <a:t>To Route to clinician, click on ‘CC’ and enter clinician's name in ‘CC Recipients of Results’ box.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8828454-1AE2-4A7D-92A8-43431B22D06E}"/>
              </a:ext>
            </a:extLst>
          </p:cNvPr>
          <p:cNvSpPr/>
          <p:nvPr/>
        </p:nvSpPr>
        <p:spPr>
          <a:xfrm>
            <a:off x="3343424" y="1366231"/>
            <a:ext cx="520634" cy="1577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93980E1-983A-468C-B49B-6F3C75A423F5}"/>
              </a:ext>
            </a:extLst>
          </p:cNvPr>
          <p:cNvSpPr/>
          <p:nvPr/>
        </p:nvSpPr>
        <p:spPr>
          <a:xfrm>
            <a:off x="3351974" y="1679124"/>
            <a:ext cx="520634" cy="1571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7563CCE-E78B-4329-AA62-E0714E610AC3}"/>
              </a:ext>
            </a:extLst>
          </p:cNvPr>
          <p:cNvSpPr/>
          <p:nvPr/>
        </p:nvSpPr>
        <p:spPr>
          <a:xfrm>
            <a:off x="2540814" y="3650887"/>
            <a:ext cx="1226791" cy="1571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571C7-4F40-4A89-A60F-E5C563A1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26" y="3451012"/>
            <a:ext cx="325168" cy="1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33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613A-7F74-494C-BC08-88B46E58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15" y="357218"/>
            <a:ext cx="8075851" cy="590931"/>
          </a:xfrm>
        </p:spPr>
        <p:txBody>
          <a:bodyPr/>
          <a:lstStyle/>
          <a:p>
            <a:r>
              <a:rPr lang="en-US"/>
              <a:t>Eye Exams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014B5-1CEC-4EEC-95D2-6D14FBA78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70" y="1215567"/>
            <a:ext cx="8075851" cy="34858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Dilated or non-dilated eye exams that contain results.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HIM will enter the components from the report for health maintenance. This allows for tracking and trending for patient care.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The three orders for eye exam reports are: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Eye Exam Dilated (SCAN19) 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- Use for all exams that mention either dilated or diabetic 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Eye Exam Non-Dilated (SCAN20) 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- Use for exams with no mention of dilated or diabetic 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PRO9000152 Diabetic </a:t>
            </a:r>
            <a:r>
              <a:rPr lang="en-US" sz="1800" b="1" err="1">
                <a:latin typeface="Verdana" panose="020B0604030504040204" pitchFamily="34" charset="0"/>
                <a:ea typeface="Verdana" panose="020B0604030504040204" pitchFamily="34" charset="0"/>
              </a:rPr>
              <a:t>Retinavue</a:t>
            </a:r>
            <a:r>
              <a:rPr lang="en-US" sz="1800" b="1">
                <a:latin typeface="Verdana" panose="020B0604030504040204" pitchFamily="34" charset="0"/>
                <a:ea typeface="Verdana" panose="020B0604030504040204" pitchFamily="34" charset="0"/>
              </a:rPr>
              <a:t> Eye Exam 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– Use for </a:t>
            </a:r>
            <a:r>
              <a:rPr lang="en-US" sz="1800" err="1">
                <a:latin typeface="Verdana" panose="020B0604030504040204" pitchFamily="34" charset="0"/>
                <a:ea typeface="Verdana" panose="020B0604030504040204" pitchFamily="34" charset="0"/>
              </a:rPr>
              <a:t>Retinavue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 reports/images </a:t>
            </a:r>
          </a:p>
          <a:p>
            <a:pPr fontAlgn="base"/>
            <a:r>
              <a:rPr lang="en-US" sz="1800"/>
              <a:t> </a:t>
            </a:r>
            <a:endParaRPr lang="en-US" sz="2400"/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00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7373-71D5-4247-B8E5-B0AE8230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" y="51801"/>
            <a:ext cx="8839598" cy="672427"/>
          </a:xfrm>
        </p:spPr>
        <p:txBody>
          <a:bodyPr/>
          <a:lstStyle/>
          <a:p>
            <a:r>
              <a:rPr lang="en-US"/>
              <a:t>Creating an Order for Eye Exams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F4718-A68C-428C-ABC4-27D0A8048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780" y="792322"/>
            <a:ext cx="4520818" cy="4163586"/>
          </a:xfrm>
        </p:spPr>
        <p:txBody>
          <a:bodyPr/>
          <a:lstStyle/>
          <a:p>
            <a:r>
              <a:rPr lang="en-US" sz="1800"/>
              <a:t>Open the patient chart via ‘encounter’</a:t>
            </a:r>
          </a:p>
          <a:p>
            <a:r>
              <a:rPr lang="en-US" sz="1800"/>
              <a:t>Find the external record for 01/01/current year or create a new external record encounter. </a:t>
            </a:r>
          </a:p>
          <a:p>
            <a:r>
              <a:rPr lang="en-US" sz="1800"/>
              <a:t>‘Enter/Edit Results’ will appear. Click on ‘Ext Results’ </a:t>
            </a:r>
          </a:p>
          <a:p>
            <a:endParaRPr lang="en-US" sz="1800"/>
          </a:p>
          <a:p>
            <a:endParaRPr lang="en-US" sz="2000"/>
          </a:p>
          <a:p>
            <a:endParaRPr lang="en-US" sz="2000"/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71BA6-9E01-4939-8650-54B23D28E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5" y="3032159"/>
            <a:ext cx="3533981" cy="907663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75078E1-4F4C-4F1C-8682-93BFF6E4C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7"/>
          <a:stretch/>
        </p:blipFill>
        <p:spPr bwMode="auto">
          <a:xfrm>
            <a:off x="5288509" y="657316"/>
            <a:ext cx="3544711" cy="41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5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1E7F-8C86-4BA4-B86D-0B352A89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Look 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CB1EF1-C78B-4ECA-AE50-2BA3D6A871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/>
              <a:t>Time to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Look up your first test patient via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8366B-9952-4716-943B-CF60A5CE4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75" y="2231245"/>
            <a:ext cx="5968501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1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7373-71D5-4247-B8E5-B0AE8230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" y="51801"/>
            <a:ext cx="8839598" cy="672427"/>
          </a:xfrm>
        </p:spPr>
        <p:txBody>
          <a:bodyPr/>
          <a:lstStyle/>
          <a:p>
            <a:r>
              <a:rPr lang="en-US"/>
              <a:t>Creating an Order for Eye Exams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F4718-A68C-428C-ABC4-27D0A8048D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780" y="792322"/>
            <a:ext cx="4520818" cy="4163586"/>
          </a:xfrm>
        </p:spPr>
        <p:txBody>
          <a:bodyPr/>
          <a:lstStyle/>
          <a:p>
            <a:endParaRPr lang="en-US"/>
          </a:p>
          <a:p>
            <a:r>
              <a:rPr lang="en-US"/>
              <a:t>In ‘Additional test’ type in the appropriate order for the eye exam report</a:t>
            </a:r>
          </a:p>
          <a:p>
            <a:r>
              <a:rPr lang="en-US"/>
              <a:t>Enter the ‘order date’ which is the date the exam was done. ‘Create Results’</a:t>
            </a:r>
          </a:p>
          <a:p>
            <a:r>
              <a:rPr lang="en-US"/>
              <a:t>‘Enter/Edit Results’ will reappear. Enter the correct information under ‘value’</a:t>
            </a:r>
          </a:p>
          <a:p>
            <a:pPr lvl="1"/>
            <a:r>
              <a:rPr lang="en-US" b="0">
                <a:solidFill>
                  <a:schemeClr val="tx1"/>
                </a:solidFill>
              </a:rPr>
              <a:t>In ‘Category Select’ choose value</a:t>
            </a:r>
          </a:p>
          <a:p>
            <a:pPr lvl="1"/>
            <a:r>
              <a:rPr lang="en-US" b="0">
                <a:solidFill>
                  <a:schemeClr val="tx1"/>
                </a:solidFill>
              </a:rPr>
              <a:t>The ‘Result’ date will be the date of exam</a:t>
            </a:r>
          </a:p>
          <a:p>
            <a:r>
              <a:rPr lang="en-US"/>
              <a:t>Click ‘Accept’ and ‘x’ out. Do NOT sign the visit. </a:t>
            </a:r>
          </a:p>
          <a:p>
            <a:endParaRPr lang="en-US" sz="1800"/>
          </a:p>
          <a:p>
            <a:endParaRPr lang="en-US" sz="1800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D84B2-37B5-4359-9EA2-8E7514E6E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50" y="724228"/>
            <a:ext cx="3856370" cy="2366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7582B7-03E2-4FC0-9CEC-52A0E117D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28" y="3193996"/>
            <a:ext cx="4111883" cy="13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40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7B94-6FA6-4E80-A198-E21F48CB1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90" y="332899"/>
            <a:ext cx="7633318" cy="590931"/>
          </a:xfrm>
        </p:spPr>
        <p:txBody>
          <a:bodyPr/>
          <a:lstStyle/>
          <a:p>
            <a:r>
              <a:rPr lang="en-US"/>
              <a:t>Pap Smear/Pap Test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73EE2-BFFD-48FD-9C07-61A73C751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884" y="1012275"/>
            <a:ext cx="3606419" cy="3709877"/>
          </a:xfrm>
        </p:spPr>
        <p:txBody>
          <a:bodyPr/>
          <a:lstStyle/>
          <a:p>
            <a:r>
              <a:rPr lang="en-US" sz="1400"/>
              <a:t>To create a pap order:</a:t>
            </a:r>
          </a:p>
          <a:p>
            <a:pPr lvl="1"/>
            <a:r>
              <a:rPr lang="en-US" sz="1400" b="0">
                <a:solidFill>
                  <a:schemeClr val="tx1"/>
                </a:solidFill>
              </a:rPr>
              <a:t>Open the patient chart via Encounter</a:t>
            </a:r>
          </a:p>
          <a:p>
            <a:pPr lvl="1"/>
            <a:r>
              <a:rPr lang="en-US" sz="1400" b="0">
                <a:solidFill>
                  <a:schemeClr val="tx1"/>
                </a:solidFill>
              </a:rPr>
              <a:t>Find the 01/01/current year encounter with site department</a:t>
            </a:r>
          </a:p>
          <a:p>
            <a:pPr lvl="1"/>
            <a:r>
              <a:rPr lang="en-US" sz="1400" b="0">
                <a:solidFill>
                  <a:schemeClr val="tx1"/>
                </a:solidFill>
              </a:rPr>
              <a:t>In ‘Enter/Edit Results’, click on ‘Ext Results’</a:t>
            </a:r>
          </a:p>
          <a:p>
            <a:pPr lvl="1"/>
            <a:r>
              <a:rPr lang="en-US" sz="1400" b="0">
                <a:solidFill>
                  <a:schemeClr val="tx1"/>
                </a:solidFill>
              </a:rPr>
              <a:t>Enter ‘Pap Order [LAB10332]’ in the additional test. Add ‘order date’ and click create results. </a:t>
            </a:r>
          </a:p>
          <a:p>
            <a:pPr lvl="1"/>
            <a:r>
              <a:rPr lang="en-US" sz="1400" b="0">
                <a:solidFill>
                  <a:schemeClr val="tx1"/>
                </a:solidFill>
              </a:rPr>
              <a:t>‘Enter/Edit Results’ will reappear. Enter the collection date, the result date, and change status to finalize. Click ‘Accept’.</a:t>
            </a:r>
          </a:p>
          <a:p>
            <a:pPr lvl="1"/>
            <a:r>
              <a:rPr lang="en-US" sz="1400" b="0">
                <a:solidFill>
                  <a:schemeClr val="tx1"/>
                </a:solidFill>
              </a:rPr>
              <a:t>Go to Media Manager-&gt; ‘Choose order’ at Patient Drop Down-&gt; Find PAP order.  </a:t>
            </a:r>
            <a:endParaRPr lang="en-US" b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7EBAC-6E43-4C0D-A3C0-7698078FC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044" y="923829"/>
            <a:ext cx="5018730" cy="388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21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4911-804C-411D-85BF-772E5A3D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2" y="637458"/>
            <a:ext cx="7617134" cy="590931"/>
          </a:xfrm>
        </p:spPr>
        <p:txBody>
          <a:bodyPr wrap="square" anchor="b">
            <a:normAutofit/>
          </a:bodyPr>
          <a:lstStyle/>
          <a:p>
            <a:r>
              <a:rPr lang="en-US"/>
              <a:t>Pathology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D3AA1-EEEC-4DEF-94F8-2D567313C4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42" y="1228389"/>
            <a:ext cx="3672746" cy="3087869"/>
          </a:xfrm>
        </p:spPr>
        <p:txBody>
          <a:bodyPr lIns="91440" tIns="45720" rIns="91440" bIns="45720">
            <a:normAutofit lnSpcReduction="10000"/>
          </a:bodyPr>
          <a:lstStyle/>
          <a:p>
            <a:r>
              <a:rPr lang="en-US"/>
              <a:t>To Create a pathology order:</a:t>
            </a:r>
          </a:p>
          <a:p>
            <a:pPr lvl="1"/>
            <a:r>
              <a:rPr lang="en-US" sz="1600" b="0"/>
              <a:t>Go to chart -&gt; Media Manager -&gt; Select ‘Create New order’ from New Files </a:t>
            </a:r>
            <a:r>
              <a:rPr lang="en-US" sz="1600"/>
              <a:t>will be attached to.</a:t>
            </a:r>
            <a:endParaRPr lang="en-US" sz="1600" b="0"/>
          </a:p>
          <a:p>
            <a:pPr lvl="1"/>
            <a:r>
              <a:rPr lang="en-US" sz="1600" b="0"/>
              <a:t>Use generic pathology code (88305.02) in the additional test field</a:t>
            </a:r>
          </a:p>
          <a:p>
            <a:pPr lvl="1"/>
            <a:r>
              <a:rPr lang="en-US" sz="1600"/>
              <a:t>Enter the order date and result date and attached to the external record encounter 01/01/current year for the site. </a:t>
            </a:r>
          </a:p>
          <a:p>
            <a:pPr lvl="1"/>
            <a:r>
              <a:rPr lang="en-US" sz="1600" b="0"/>
              <a:t>Click </a:t>
            </a:r>
            <a:r>
              <a:rPr lang="en-US" sz="1600"/>
              <a:t>‘Create and Scan’</a:t>
            </a:r>
            <a:endParaRPr lang="en-US" sz="1600" b="0"/>
          </a:p>
          <a:p>
            <a:pPr lvl="1"/>
            <a:endParaRPr lang="en-US" sz="1600" b="0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02D8F-D519-480F-B2D2-DEB64AA37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515" y="270185"/>
            <a:ext cx="3681874" cy="132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BF3DCA-58B1-42C0-AD7A-24630DB7B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514" y="1611895"/>
            <a:ext cx="3554486" cy="30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32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8606-E841-4829-8864-F672990D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Scan!!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8934A9A9-F7E5-47A0-9969-A3288B3EE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3547" y="1458349"/>
            <a:ext cx="3440061" cy="2748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4DA05F-F9FF-4E07-8418-1AA69EEF4EDB}"/>
              </a:ext>
            </a:extLst>
          </p:cNvPr>
          <p:cNvSpPr/>
          <p:nvPr/>
        </p:nvSpPr>
        <p:spPr>
          <a:xfrm>
            <a:off x="4677195" y="1355180"/>
            <a:ext cx="39003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Access the Order-Level Scanning Examples in the  folder to begin hands-on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Have your grid ready!</a:t>
            </a:r>
          </a:p>
        </p:txBody>
      </p:sp>
    </p:spTree>
    <p:extLst>
      <p:ext uri="{BB962C8B-B14F-4D97-AF65-F5344CB8AC3E}">
        <p14:creationId xmlns:p14="http://schemas.microsoft.com/office/powerpoint/2010/main" val="3293917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CF8831-450A-4DA0-B64C-B438D870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2" y="637458"/>
            <a:ext cx="7617134" cy="590931"/>
          </a:xfrm>
        </p:spPr>
        <p:txBody>
          <a:bodyPr/>
          <a:lstStyle/>
          <a:p>
            <a:r>
              <a:rPr lang="en-US"/>
              <a:t>Find your scanned document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1E70CC-A39A-40DF-8AC7-95A9F3552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Open Chart Review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Look under the appropriate tab </a:t>
            </a:r>
          </a:p>
          <a:p>
            <a:pPr marL="800100" lvl="1" indent="-285750"/>
            <a:r>
              <a:rPr lang="en-US" sz="1800"/>
              <a:t>Lab, Imaging, Cardiac DX,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Look in Encounters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Look in Media tab</a:t>
            </a: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/>
          </a:p>
          <a:p>
            <a:endParaRPr lang="en-US"/>
          </a:p>
        </p:txBody>
      </p:sp>
      <p:pic>
        <p:nvPicPr>
          <p:cNvPr id="4" name="Picture 2" descr="Hands Holding Binoculars On Green Background, Looking Through.. Stock  Photo, Picture And Royalty Free Image. Image 117674853.">
            <a:extLst>
              <a:ext uri="{FF2B5EF4-FFF2-40B4-BE49-F238E27FC236}">
                <a16:creationId xmlns:a16="http://schemas.microsoft.com/office/drawing/2014/main" id="{7504D830-E269-4C5E-96AF-07DFC911A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77" y="1598856"/>
            <a:ext cx="2923999" cy="19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138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0FDAB1-CDAD-4496-B6BB-23792E68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79" y="637794"/>
            <a:ext cx="7617134" cy="590931"/>
          </a:xfrm>
        </p:spPr>
        <p:txBody>
          <a:bodyPr/>
          <a:lstStyle/>
          <a:p>
            <a:r>
              <a:rPr lang="en-US"/>
              <a:t>Additional Info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1C4A8-4EB1-4785-9703-E7559B09DD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588" y="1228725"/>
            <a:ext cx="7616825" cy="3087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Verdana" charset="0"/>
                <a:ea typeface="Verdana" charset="0"/>
              </a:rPr>
              <a:t>Multiple results for the same test can be grouped together for </a:t>
            </a:r>
            <a:r>
              <a:rPr lang="en-US" sz="1800"/>
              <a:t>easier scanning:</a:t>
            </a:r>
          </a:p>
          <a:p>
            <a:pPr marL="685800" lvl="1">
              <a:spcBef>
                <a:spcPts val="750"/>
              </a:spcBef>
              <a:spcAft>
                <a:spcPts val="600"/>
              </a:spcAft>
            </a:pPr>
            <a:r>
              <a:rPr lang="en-US" sz="1600">
                <a:latin typeface="Verdana" charset="0"/>
                <a:ea typeface="Verdana" charset="0"/>
              </a:rPr>
              <a:t>Use 1 order if the documents are the same </a:t>
            </a:r>
          </a:p>
          <a:p>
            <a:pPr marL="628650" lvl="1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Verdana" charset="0"/>
                <a:ea typeface="Verdana" charset="0"/>
              </a:rPr>
              <a:t>Example: 5 bilateral mammogram results are received in a large volume of incoming records. Place 1 Mammogram order, final result it with most recent result date, scan all mammogram results as a single scan to the order with the most current date on top, and enter the Facility Name and Date Range in the Document field. </a:t>
            </a:r>
          </a:p>
        </p:txBody>
      </p:sp>
    </p:spTree>
    <p:extLst>
      <p:ext uri="{BB962C8B-B14F-4D97-AF65-F5344CB8AC3E}">
        <p14:creationId xmlns:p14="http://schemas.microsoft.com/office/powerpoint/2010/main" val="1274920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F449-F063-4A8A-A783-6F7315FB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33" y="964812"/>
            <a:ext cx="7617134" cy="3471720"/>
          </a:xfrm>
        </p:spPr>
        <p:txBody>
          <a:bodyPr/>
          <a:lstStyle/>
          <a:p>
            <a:pPr algn="ctr"/>
            <a:r>
              <a:rPr lang="en-US"/>
              <a:t>Onto Advance Directive Processing</a:t>
            </a:r>
            <a:br>
              <a:rPr lang="en-US"/>
            </a:br>
            <a:br>
              <a:rPr lang="en-US"/>
            </a:br>
            <a:r>
              <a:rPr lang="en-US" sz="3200" b="0" i="1"/>
              <a:t>Please o</a:t>
            </a:r>
            <a:r>
              <a:rPr lang="en-US" sz="2800" b="0" i="1"/>
              <a:t>pen the AD Scanning Procedure</a:t>
            </a:r>
            <a:br>
              <a:rPr lang="en-US" sz="2800" b="0" i="1"/>
            </a:br>
            <a:br>
              <a:rPr lang="en-US" sz="2400" b="0" i="1"/>
            </a:br>
            <a:r>
              <a:rPr lang="en-US" sz="2400" b="0" i="1"/>
              <a:t>Please note: This process will be changing due to an Epic upgrade in September 2021</a:t>
            </a:r>
            <a:br>
              <a:rPr lang="en-US" sz="3200" b="0" i="1"/>
            </a:br>
            <a:r>
              <a:rPr lang="en-US" sz="3200" b="0" i="1"/>
              <a:t>	</a:t>
            </a:r>
            <a:endParaRPr lang="en-US" b="0" i="1"/>
          </a:p>
        </p:txBody>
      </p:sp>
    </p:spTree>
    <p:extLst>
      <p:ext uri="{BB962C8B-B14F-4D97-AF65-F5344CB8AC3E}">
        <p14:creationId xmlns:p14="http://schemas.microsoft.com/office/powerpoint/2010/main" val="35732608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F78C-0975-4051-9A25-D73541B9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14" y="465342"/>
            <a:ext cx="7633318" cy="590931"/>
          </a:xfrm>
        </p:spPr>
        <p:txBody>
          <a:bodyPr/>
          <a:lstStyle/>
          <a:p>
            <a:r>
              <a:rPr lang="en-US"/>
              <a:t>Advance Directives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D1A7E-1504-41BD-85B9-AFC3C1CC8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514" y="1211130"/>
            <a:ext cx="7632546" cy="3744328"/>
          </a:xfrm>
        </p:spPr>
        <p:txBody>
          <a:bodyPr/>
          <a:lstStyle/>
          <a:p>
            <a:r>
              <a:rPr lang="en-US"/>
              <a:t>Advance Directives (AD) are essential to patient care. </a:t>
            </a:r>
          </a:p>
          <a:p>
            <a:r>
              <a:rPr lang="en-US"/>
              <a:t>They must be scanned accurately and timely into EPIC (patient-level) so that they are available in the event they must be acted upon.</a:t>
            </a:r>
          </a:p>
          <a:p>
            <a:r>
              <a:rPr lang="en-US"/>
              <a:t>Advance directive template documentation must also be completed in order for the appropriate Storyboard banners and alerts to display.</a:t>
            </a:r>
          </a:p>
          <a:p>
            <a:r>
              <a:rPr lang="en-US"/>
              <a:t>Advance Directive examples:</a:t>
            </a:r>
          </a:p>
          <a:p>
            <a:pPr lvl="1"/>
            <a:r>
              <a:rPr lang="en-US" b="0">
                <a:solidFill>
                  <a:schemeClr val="tx1"/>
                </a:solidFill>
              </a:rPr>
              <a:t>Guardianship</a:t>
            </a:r>
          </a:p>
          <a:p>
            <a:pPr lvl="1"/>
            <a:r>
              <a:rPr lang="en-US" b="0">
                <a:solidFill>
                  <a:schemeClr val="tx1"/>
                </a:solidFill>
              </a:rPr>
              <a:t>Power of Attorney for Healthcare (POA-HC)</a:t>
            </a:r>
          </a:p>
          <a:p>
            <a:pPr lvl="1"/>
            <a:r>
              <a:rPr lang="en-US" b="0">
                <a:solidFill>
                  <a:schemeClr val="tx1"/>
                </a:solidFill>
              </a:rPr>
              <a:t>Physician Orders for Life-Sustaining Treatment (POLST)</a:t>
            </a:r>
          </a:p>
          <a:p>
            <a:pPr lvl="1"/>
            <a:r>
              <a:rPr lang="en-US" b="0">
                <a:solidFill>
                  <a:schemeClr val="tx1"/>
                </a:solidFill>
              </a:rPr>
              <a:t>Living Will</a:t>
            </a:r>
          </a:p>
          <a:p>
            <a:pPr lvl="1"/>
            <a:r>
              <a:rPr lang="en-US" b="0">
                <a:solidFill>
                  <a:schemeClr val="tx1"/>
                </a:solidFill>
              </a:rPr>
              <a:t>Declaration for Mental Health Treatment</a:t>
            </a:r>
          </a:p>
          <a:p>
            <a:pPr lvl="1"/>
            <a:r>
              <a:rPr lang="en-US" b="0">
                <a:solidFill>
                  <a:schemeClr val="tx1"/>
                </a:solidFill>
              </a:rPr>
              <a:t>Certification of Incapacity (WI Activation)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3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6F4E-473E-40AD-8888-9FB90FB0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 Directive Scanning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A9F68-FDB1-4BC6-816F-BFB015129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42" y="1403042"/>
            <a:ext cx="7632546" cy="3496336"/>
          </a:xfrm>
        </p:spPr>
        <p:txBody>
          <a:bodyPr/>
          <a:lstStyle/>
          <a:p>
            <a:r>
              <a:rPr lang="en-US" sz="2000"/>
              <a:t>Open the patient chart via ‘Media Manager’ </a:t>
            </a:r>
          </a:p>
          <a:p>
            <a:r>
              <a:rPr lang="en-US" sz="2000"/>
              <a:t>Search to see if the document has been scanned previously by clicking on the document type column header to sort. Review documents beginning with ‘Directives-’. </a:t>
            </a:r>
          </a:p>
          <a:p>
            <a:r>
              <a:rPr lang="en-US" sz="2000"/>
              <a:t>If document has not been scanned, review document for completeness and validity according to the AD procedure</a:t>
            </a:r>
          </a:p>
          <a:p>
            <a:pPr lvl="1"/>
            <a:r>
              <a:rPr lang="en-US" sz="2000" b="0">
                <a:solidFill>
                  <a:schemeClr val="tx1"/>
                </a:solidFill>
              </a:rPr>
              <a:t>Note – if the AD is not complete, please reach out to the patient to obtain a valid copy. Letters can be created from within Epic if desired.</a:t>
            </a:r>
          </a:p>
        </p:txBody>
      </p:sp>
    </p:spTree>
    <p:extLst>
      <p:ext uri="{BB962C8B-B14F-4D97-AF65-F5344CB8AC3E}">
        <p14:creationId xmlns:p14="http://schemas.microsoft.com/office/powerpoint/2010/main" val="4044028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1B6B3D-702C-4C62-A725-13B8E8E94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9"/>
          <a:stretch/>
        </p:blipFill>
        <p:spPr>
          <a:xfrm>
            <a:off x="479097" y="1910644"/>
            <a:ext cx="4227975" cy="3106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3D581-1B9F-448D-B058-C148A4DB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25" y="675600"/>
            <a:ext cx="8524910" cy="535531"/>
          </a:xfrm>
        </p:spPr>
        <p:txBody>
          <a:bodyPr/>
          <a:lstStyle/>
          <a:p>
            <a:r>
              <a:rPr lang="en-US" sz="3200"/>
              <a:t>Advance Directive Scanning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E0C9-C6BC-4763-97EF-5238643833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9759" y="1469043"/>
            <a:ext cx="3159776" cy="3014133"/>
          </a:xfrm>
        </p:spPr>
        <p:txBody>
          <a:bodyPr/>
          <a:lstStyle/>
          <a:p>
            <a:pPr marL="0" indent="0">
              <a:buNone/>
            </a:pPr>
            <a:r>
              <a:rPr lang="en-US" sz="1800"/>
              <a:t>                                                </a:t>
            </a: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Enter a description </a:t>
            </a:r>
            <a:r>
              <a:rPr lang="en-US" sz="1800" i="1">
                <a:ea typeface="+mn-lt"/>
                <a:cs typeface="+mn-lt"/>
              </a:rPr>
              <a:t>(if applicable, according to the AD procedure)</a:t>
            </a:r>
          </a:p>
          <a:p>
            <a:pPr marL="0" indent="0">
              <a:buNone/>
            </a:pPr>
            <a:r>
              <a:rPr lang="en-US" sz="1800"/>
              <a:t>Enter the Document Type </a:t>
            </a:r>
            <a:r>
              <a:rPr lang="en-US" sz="1800" i="1"/>
              <a:t>(“Directives-……”) </a:t>
            </a:r>
          </a:p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endParaRPr lang="en-US" sz="105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8828454-1AE2-4A7D-92A8-43431B22D06E}"/>
              </a:ext>
            </a:extLst>
          </p:cNvPr>
          <p:cNvSpPr/>
          <p:nvPr/>
        </p:nvSpPr>
        <p:spPr>
          <a:xfrm>
            <a:off x="4827290" y="2458994"/>
            <a:ext cx="546656" cy="2255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8B192026-ADC1-4DF4-9CCE-4F7793E0A2DE}"/>
              </a:ext>
            </a:extLst>
          </p:cNvPr>
          <p:cNvSpPr/>
          <p:nvPr/>
        </p:nvSpPr>
        <p:spPr>
          <a:xfrm>
            <a:off x="4861551" y="2161008"/>
            <a:ext cx="546656" cy="2255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B255E-FC91-4A48-AF5D-251C40B2C608}"/>
              </a:ext>
            </a:extLst>
          </p:cNvPr>
          <p:cNvSpPr txBox="1"/>
          <p:nvPr/>
        </p:nvSpPr>
        <p:spPr>
          <a:xfrm>
            <a:off x="479097" y="1268988"/>
            <a:ext cx="7456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Ensure that “Files attached to” is at the patient-level, then click Scan.</a:t>
            </a:r>
          </a:p>
        </p:txBody>
      </p:sp>
    </p:spTree>
    <p:extLst>
      <p:ext uri="{BB962C8B-B14F-4D97-AF65-F5344CB8AC3E}">
        <p14:creationId xmlns:p14="http://schemas.microsoft.com/office/powerpoint/2010/main" val="155915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CB1EF1-C78B-4ECA-AE50-2BA3D6A871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8533" y="1664429"/>
            <a:ext cx="5118366" cy="3201081"/>
          </a:xfrm>
        </p:spPr>
        <p:txBody>
          <a:bodyPr/>
          <a:lstStyle/>
          <a:p>
            <a:r>
              <a:rPr lang="en-US" sz="2000"/>
              <a:t>You can also look up patients via: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“Media Manager”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“Encounter” </a:t>
            </a:r>
            <a:r>
              <a:rPr lang="en-US" sz="2000" i="1"/>
              <a:t>(To access an encounter that is open)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“Addendum” </a:t>
            </a:r>
            <a:r>
              <a:rPr lang="en-US" sz="2000" i="1"/>
              <a:t>(To access an encounter that has been closed/signed)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559E33D-1E6A-4C90-B8A1-59978522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1" y="0"/>
            <a:ext cx="3544711" cy="46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E1E7F-8C86-4BA4-B86D-0B352A89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Patient Look Up</a:t>
            </a:r>
          </a:p>
        </p:txBody>
      </p:sp>
    </p:spTree>
    <p:extLst>
      <p:ext uri="{BB962C8B-B14F-4D97-AF65-F5344CB8AC3E}">
        <p14:creationId xmlns:p14="http://schemas.microsoft.com/office/powerpoint/2010/main" val="8826870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1955-5536-4006-9CD1-A70C0A53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2" y="301215"/>
            <a:ext cx="8737601" cy="535531"/>
          </a:xfrm>
        </p:spPr>
        <p:txBody>
          <a:bodyPr/>
          <a:lstStyle/>
          <a:p>
            <a:r>
              <a:rPr lang="en-US" sz="3200"/>
              <a:t>Advance Directive Scanning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0A87F-1FE7-41B3-940C-DA179387F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514" y="1116824"/>
            <a:ext cx="7772560" cy="3189930"/>
          </a:xfrm>
        </p:spPr>
        <p:txBody>
          <a:bodyPr/>
          <a:lstStyle/>
          <a:p>
            <a:r>
              <a:rPr lang="en-US">
                <a:ea typeface="+mn-lt"/>
                <a:cs typeface="+mn-lt"/>
              </a:rPr>
              <a:t>Insert the document into the scanner click on ‘Acquire’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Once the document is scanned, t</a:t>
            </a:r>
            <a:r>
              <a:rPr lang="en-US" b="0">
                <a:solidFill>
                  <a:schemeClr val="tx1"/>
                </a:solidFill>
                <a:ea typeface="+mn-lt"/>
                <a:cs typeface="+mn-lt"/>
              </a:rPr>
              <a:t>ake one last look at the document to ensure accuracy and click ‘Save doc’. </a:t>
            </a:r>
            <a:endParaRPr lang="en-US" b="0">
              <a:solidFill>
                <a:schemeClr val="tx1"/>
              </a:solidFill>
              <a:cs typeface="Calibri" panose="020F0502020204030204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‘X’ out of the ‘Patient Scan’ screen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 document will now be available across the patient’s record. </a:t>
            </a:r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ED4F9-3CAC-452C-856F-D04C5110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119" y="1169627"/>
            <a:ext cx="514350" cy="357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744A30-CC1D-4BBF-9BF8-DD2CB2745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66" y="2030162"/>
            <a:ext cx="838095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2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8606-E841-4829-8864-F672990D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Scan!!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8934A9A9-F7E5-47A0-9969-A3288B3EE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3547" y="1458349"/>
            <a:ext cx="3440061" cy="2748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4DA05F-F9FF-4E07-8418-1AA69EEF4EDB}"/>
              </a:ext>
            </a:extLst>
          </p:cNvPr>
          <p:cNvSpPr/>
          <p:nvPr/>
        </p:nvSpPr>
        <p:spPr>
          <a:xfrm>
            <a:off x="4677195" y="1355180"/>
            <a:ext cx="39003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Access the Advance Directives Scanning Examples in the  folder to begin hands-on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Have your </a:t>
            </a:r>
            <a:r>
              <a:rPr lang="en-US" sz="2000" b="1"/>
              <a:t>AD Procedure </a:t>
            </a:r>
            <a:r>
              <a:rPr lang="en-US" sz="2000"/>
              <a:t>ready!</a:t>
            </a:r>
          </a:p>
        </p:txBody>
      </p:sp>
    </p:spTree>
    <p:extLst>
      <p:ext uri="{BB962C8B-B14F-4D97-AF65-F5344CB8AC3E}">
        <p14:creationId xmlns:p14="http://schemas.microsoft.com/office/powerpoint/2010/main" val="42352500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CF8831-450A-4DA0-B64C-B438D870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2" y="692858"/>
            <a:ext cx="7617134" cy="535531"/>
          </a:xfrm>
        </p:spPr>
        <p:txBody>
          <a:bodyPr/>
          <a:lstStyle/>
          <a:p>
            <a:r>
              <a:rPr lang="en-US" sz="3200"/>
              <a:t>Find your scanned AD document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1E70CC-A39A-40DF-8AC7-95A9F3552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Open Chart Review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Look in Media tab</a:t>
            </a: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/>
          </a:p>
          <a:p>
            <a:endParaRPr lang="en-US"/>
          </a:p>
        </p:txBody>
      </p:sp>
      <p:pic>
        <p:nvPicPr>
          <p:cNvPr id="4" name="Picture 2" descr="Hands Holding Binoculars On Green Background, Looking Through.. Stock  Photo, Picture And Royalty Free Image. Image 117674853.">
            <a:extLst>
              <a:ext uri="{FF2B5EF4-FFF2-40B4-BE49-F238E27FC236}">
                <a16:creationId xmlns:a16="http://schemas.microsoft.com/office/drawing/2014/main" id="{5E317849-76DF-464E-B772-F5D86A183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3" y="1616608"/>
            <a:ext cx="2923999" cy="19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23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535C83-98B4-44C6-B296-54A882031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349" y="738290"/>
            <a:ext cx="5441244" cy="2794549"/>
          </a:xfrm>
        </p:spPr>
        <p:txBody>
          <a:bodyPr>
            <a:normAutofit/>
          </a:bodyPr>
          <a:lstStyle/>
          <a:p>
            <a:r>
              <a:rPr lang="en-US" sz="1900"/>
              <a:t>Use filter in encounter tab to confirm if an advance directive encounter already exists.</a:t>
            </a:r>
          </a:p>
          <a:p>
            <a:r>
              <a:rPr lang="en-US" sz="1900"/>
              <a:t>If an encounter already exists, open through addendum. </a:t>
            </a:r>
          </a:p>
          <a:p>
            <a:r>
              <a:rPr lang="en-US" sz="1900"/>
              <a:t>You do NOT need to create a new encounter.</a:t>
            </a:r>
          </a:p>
          <a:p>
            <a:r>
              <a:rPr lang="en-US" sz="1900"/>
              <a:t>If an encounter does not exist, create one.</a:t>
            </a:r>
          </a:p>
          <a:p>
            <a:endParaRPr lang="en-US" sz="19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/>
          </a:p>
          <a:p>
            <a:endParaRPr lang="en-US" sz="1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1C62A4-3AC4-4628-8559-7ABEF2355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85" y="93777"/>
            <a:ext cx="2184772" cy="4561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948DF8-800B-4676-A619-F8FF3900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8623"/>
            <a:ext cx="6522416" cy="8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570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9FFC-85AC-4F53-8FDB-B6B4A34F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17689"/>
            <a:ext cx="8504355" cy="867930"/>
          </a:xfrm>
        </p:spPr>
        <p:txBody>
          <a:bodyPr/>
          <a:lstStyle/>
          <a:p>
            <a:r>
              <a:rPr lang="en-US" sz="2800"/>
              <a:t>Creating an Advance Directives Encounter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DA79F-A88C-4A9A-8448-95EB1EDA8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553" y="1444188"/>
            <a:ext cx="5168985" cy="3912395"/>
          </a:xfrm>
        </p:spPr>
        <p:txBody>
          <a:bodyPr/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To create an encounter via the “Encounter function”</a:t>
            </a:r>
          </a:p>
          <a:p>
            <a:pPr lvl="1"/>
            <a:r>
              <a:rPr lang="en-US" sz="1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Click on the Epic button</a:t>
            </a:r>
          </a:p>
          <a:p>
            <a:pPr lvl="1"/>
            <a:r>
              <a:rPr lang="en-US" sz="1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 the Patient Care menu and click on “Encounter”</a:t>
            </a:r>
          </a:p>
          <a:p>
            <a:pPr lvl="1"/>
            <a:r>
              <a:rPr lang="en-US" sz="1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Find/click on the patient's name</a:t>
            </a:r>
          </a:p>
          <a:p>
            <a:pPr lvl="1"/>
            <a:r>
              <a:rPr lang="en-US" sz="1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“Encounter Selection” box will open</a:t>
            </a:r>
          </a:p>
          <a:p>
            <a:pPr lvl="1"/>
            <a:r>
              <a:rPr lang="en-US" sz="1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Click on ‘New”</a:t>
            </a:r>
          </a:p>
          <a:p>
            <a:pPr lvl="1"/>
            <a:r>
              <a:rPr lang="en-US" sz="1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“New Encounter” box will open.  </a:t>
            </a:r>
          </a:p>
          <a:p>
            <a:pPr lvl="1"/>
            <a:r>
              <a:rPr lang="en-US" sz="1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Enter the Encounter information into the fields</a:t>
            </a:r>
          </a:p>
          <a:p>
            <a:pPr lvl="1"/>
            <a:r>
              <a:rPr lang="en-US" sz="1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‘Visit Navigator’ will open. </a:t>
            </a:r>
          </a:p>
          <a:p>
            <a:pPr lvl="2"/>
            <a:r>
              <a:rPr lang="en-US" sz="1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is where you will document the advance directive. </a:t>
            </a:r>
            <a:endParaRPr lang="en-US" sz="1400" b="0">
              <a:solidFill>
                <a:schemeClr val="tx1"/>
              </a:solidFill>
            </a:endParaRPr>
          </a:p>
          <a:p>
            <a:pPr lvl="1"/>
            <a:endParaRPr lang="en-US"/>
          </a:p>
          <a:p>
            <a:endParaRPr lang="en-US"/>
          </a:p>
          <a:p>
            <a:pPr marL="457200" lvl="1" indent="0">
              <a:buNone/>
            </a:pPr>
            <a:endParaRPr lang="en-US" sz="1800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2607F-5861-433E-8517-ADF6A301E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42"/>
          <a:stretch/>
        </p:blipFill>
        <p:spPr bwMode="auto">
          <a:xfrm>
            <a:off x="5731625" y="834311"/>
            <a:ext cx="2825353" cy="20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997A5-B961-4846-B6F4-FFF742711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538" y="3048272"/>
            <a:ext cx="3399526" cy="16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047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1F128C7-AE72-48DF-BB25-3B6778F3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9121" y="830293"/>
            <a:ext cx="5035545" cy="377665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9E8E68-4111-4356-96D2-B74C78BD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2" y="239362"/>
            <a:ext cx="7633318" cy="590931"/>
          </a:xfrm>
        </p:spPr>
        <p:txBody>
          <a:bodyPr wrap="square" anchor="b">
            <a:normAutofit/>
          </a:bodyPr>
          <a:lstStyle/>
          <a:p>
            <a:r>
              <a:rPr lang="en-US" sz="2000"/>
              <a:t>Advance Directive Documentation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26318-CFB3-4B4D-B600-5000545B3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65" y="1064654"/>
            <a:ext cx="3879156" cy="3102603"/>
          </a:xfrm>
        </p:spPr>
        <p:txBody>
          <a:bodyPr>
            <a:normAutofit/>
          </a:bodyPr>
          <a:lstStyle/>
          <a:p>
            <a:r>
              <a:rPr lang="en-US"/>
              <a:t>In the Advance Directive encounter, go to the ‘AD Documentation’. Information must be accurately entered to allow for safe patient care and to enable the storyboard alerts to display.</a:t>
            </a:r>
          </a:p>
          <a:p>
            <a:endParaRPr lang="en-US"/>
          </a:p>
          <a:p>
            <a:r>
              <a:rPr lang="en-US"/>
              <a:t>Once the information from the directive is added to the template, click ‘sign visit’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61318-3E30-4EAF-89B8-A22A1B3D2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436" y="4109984"/>
            <a:ext cx="1058143" cy="4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276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8606-E841-4829-8864-F672990D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70" y="126039"/>
            <a:ext cx="8075851" cy="1089529"/>
          </a:xfrm>
        </p:spPr>
        <p:txBody>
          <a:bodyPr/>
          <a:lstStyle/>
          <a:p>
            <a:r>
              <a:rPr lang="en-US"/>
              <a:t>Let’s complete the AD template!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54F88E-3FE5-42EF-8BE7-0C9A401ED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1939" y="1559949"/>
            <a:ext cx="3440061" cy="274831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51EC64-7533-4D36-94D9-CDDE7C0808B9}"/>
              </a:ext>
            </a:extLst>
          </p:cNvPr>
          <p:cNvSpPr txBox="1"/>
          <p:nvPr/>
        </p:nvSpPr>
        <p:spPr>
          <a:xfrm>
            <a:off x="5305778" y="1361867"/>
            <a:ext cx="30028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After completing the documentation template, check if the storyboard banner alerts display properly</a:t>
            </a:r>
          </a:p>
        </p:txBody>
      </p:sp>
    </p:spTree>
    <p:extLst>
      <p:ext uri="{BB962C8B-B14F-4D97-AF65-F5344CB8AC3E}">
        <p14:creationId xmlns:p14="http://schemas.microsoft.com/office/powerpoint/2010/main" val="34884712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6F6F-DB7F-4FD5-8180-0D21911B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 CORRECTIONS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D20A7-3E51-4772-AB0A-AF23B2E6F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270" y="1506985"/>
            <a:ext cx="8075851" cy="30118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Editing a scan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Deleting a scan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Marking an encounter as erroneous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Order entry errors</a:t>
            </a:r>
          </a:p>
        </p:txBody>
      </p:sp>
    </p:spTree>
    <p:extLst>
      <p:ext uri="{BB962C8B-B14F-4D97-AF65-F5344CB8AC3E}">
        <p14:creationId xmlns:p14="http://schemas.microsoft.com/office/powerpoint/2010/main" val="18803406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7118D9-3C80-4E5A-BB14-DBB26269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2" y="581756"/>
            <a:ext cx="4702902" cy="480131"/>
          </a:xfrm>
        </p:spPr>
        <p:txBody>
          <a:bodyPr/>
          <a:lstStyle/>
          <a:p>
            <a:r>
              <a:rPr lang="en-US" sz="2800"/>
              <a:t>Scan Error Corrections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D7DF95-DE6E-4A6A-80BA-B028B7C7B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342" y="1085553"/>
            <a:ext cx="7344502" cy="3664856"/>
          </a:xfrm>
        </p:spPr>
        <p:txBody>
          <a:bodyPr/>
          <a:lstStyle/>
          <a:p>
            <a:r>
              <a:rPr lang="en-US"/>
              <a:t>To edit a document</a:t>
            </a:r>
          </a:p>
          <a:p>
            <a:r>
              <a:rPr lang="en-US" sz="140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Open the patient chart via Media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To edit a document, click on the document then click </a:t>
            </a:r>
            <a:r>
              <a:rPr lang="en-US" sz="1400" b="1"/>
              <a:t>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/>
              <a:t>From this screen, the document type or description can be edited. The document can also be moved to a different encounter or order.</a:t>
            </a:r>
          </a:p>
          <a:p>
            <a:r>
              <a:rPr lang="en-US" sz="1400" i="1"/>
              <a:t>*FYI: Certain document types cannot be edited, and will need to be printed, deleted, and re-scanned. Examples: H&amp;P, Consult, Progress notes.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/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1A2EC-8916-465D-B59F-1FC4975F4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1" t="768" r="45684" b="872"/>
          <a:stretch/>
        </p:blipFill>
        <p:spPr>
          <a:xfrm>
            <a:off x="5977219" y="581756"/>
            <a:ext cx="1660710" cy="1515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3B974-6F67-40A0-AC76-4F2A1B93E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211" y="2268336"/>
            <a:ext cx="5127479" cy="14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7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7118D9-3C80-4E5A-BB14-DBB26269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 Error Corrections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D7DF95-DE6E-4A6A-80BA-B028B7C7B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05" y="1378692"/>
            <a:ext cx="4838369" cy="3227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To Delete a document:</a:t>
            </a:r>
          </a:p>
          <a:p>
            <a:pPr marL="800100" lvl="1" indent="-285750"/>
            <a:r>
              <a:rPr lang="en-US"/>
              <a:t>Open the patient chart via Media Manager</a:t>
            </a:r>
          </a:p>
          <a:p>
            <a:pPr marL="800100" lvl="1" indent="-285750"/>
            <a:r>
              <a:rPr lang="en-US"/>
              <a:t>Click Delete</a:t>
            </a:r>
          </a:p>
          <a:p>
            <a:pPr marL="800100" lvl="1" indent="-285750"/>
            <a:r>
              <a:rPr lang="en-US"/>
              <a:t>Enter a deletion reason, then click Delete</a:t>
            </a:r>
          </a:p>
          <a:p>
            <a:pPr lvl="1" indent="0">
              <a:buNone/>
            </a:pPr>
            <a:endParaRPr lang="en-US"/>
          </a:p>
          <a:p>
            <a:pPr lvl="1" indent="0">
              <a:buNone/>
            </a:pPr>
            <a:endParaRPr lang="en-US"/>
          </a:p>
          <a:p>
            <a:pPr marL="0" lvl="1" indent="0">
              <a:buNone/>
            </a:pPr>
            <a:r>
              <a:rPr lang="en-US"/>
              <a:t>Note:</a:t>
            </a:r>
          </a:p>
          <a:p>
            <a:pPr marL="0" lvl="1" indent="0">
              <a:buNone/>
            </a:pPr>
            <a:r>
              <a:rPr lang="en-US"/>
              <a:t>If a wrong patient scan error was discovered: after deletion of the erroneous document, refer the situation for a privacy investigation.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2D8C14-5096-415E-98D3-78F1476C9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9" t="12762"/>
          <a:stretch/>
        </p:blipFill>
        <p:spPr>
          <a:xfrm>
            <a:off x="5102577" y="1490134"/>
            <a:ext cx="3838221" cy="19292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EF0997-8D19-4951-9A9F-D2BF149083DF}"/>
              </a:ext>
            </a:extLst>
          </p:cNvPr>
          <p:cNvSpPr/>
          <p:nvPr/>
        </p:nvSpPr>
        <p:spPr>
          <a:xfrm>
            <a:off x="7902222" y="1512711"/>
            <a:ext cx="993422" cy="590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0277-01C7-4175-9C6A-D6CFFBA1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13" y="433691"/>
            <a:ext cx="8522765" cy="535531"/>
          </a:xfrm>
        </p:spPr>
        <p:txBody>
          <a:bodyPr/>
          <a:lstStyle/>
          <a:p>
            <a:r>
              <a:rPr lang="en-US" sz="3200"/>
              <a:t>Chart Review</a:t>
            </a:r>
            <a:endParaRPr lang="en-US"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720D2-CF66-408C-A76A-08FDD3814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28187" y="1921787"/>
            <a:ext cx="8522765" cy="3973371"/>
          </a:xfrm>
        </p:spPr>
        <p:txBody>
          <a:bodyPr/>
          <a:lstStyle/>
          <a:p>
            <a:pPr marL="800100" lvl="1" indent="-285750"/>
            <a:r>
              <a:rPr lang="en-US"/>
              <a:t>Click “Chart Review” and select the appropriate “TAB”  </a:t>
            </a:r>
          </a:p>
          <a:p>
            <a:pPr marL="1143000" lvl="2" indent="-285750"/>
            <a:r>
              <a:rPr lang="en-US" b="1"/>
              <a:t>Encounters tab </a:t>
            </a:r>
            <a:endParaRPr lang="en-US"/>
          </a:p>
          <a:p>
            <a:pPr marL="1485900" lvl="3" indent="-285750"/>
            <a:r>
              <a:rPr lang="en-US"/>
              <a:t>Displays all patient encounters</a:t>
            </a:r>
          </a:p>
          <a:p>
            <a:pPr marL="1143000" lvl="2" indent="-285750"/>
            <a:r>
              <a:rPr lang="en-US" b="1"/>
              <a:t>Lab, Imaging, Procedures, CARDIAC DX</a:t>
            </a:r>
          </a:p>
          <a:p>
            <a:pPr marL="1485900" lvl="3" indent="-285750"/>
            <a:r>
              <a:rPr lang="en-US"/>
              <a:t>Displays all corresponding diagnostic results and orders</a:t>
            </a:r>
          </a:p>
          <a:p>
            <a:pPr marL="1143000" lvl="2" indent="-285750"/>
            <a:r>
              <a:rPr lang="en-US" b="1"/>
              <a:t>Notes</a:t>
            </a:r>
            <a:r>
              <a:rPr lang="en-US"/>
              <a:t> </a:t>
            </a:r>
          </a:p>
          <a:p>
            <a:pPr marL="1485900" lvl="3" indent="-285750"/>
            <a:r>
              <a:rPr lang="en-US"/>
              <a:t>Displays all electronic and scanned documentation that qualifies as a note </a:t>
            </a:r>
          </a:p>
          <a:p>
            <a:pPr marL="1828800" lvl="4" indent="-285750"/>
            <a:r>
              <a:rPr lang="en-US"/>
              <a:t>Ex:  H&amp;P, Consult, D/C Sum, Progress Note, Procedure Note  </a:t>
            </a:r>
          </a:p>
          <a:p>
            <a:pPr marL="1143000" lvl="2" indent="-285750"/>
            <a:r>
              <a:rPr lang="en-US" b="1"/>
              <a:t>Media</a:t>
            </a:r>
            <a:r>
              <a:rPr lang="en-US"/>
              <a:t> </a:t>
            </a:r>
          </a:p>
          <a:p>
            <a:pPr marL="1485900" lvl="3" indent="-285750"/>
            <a:r>
              <a:rPr lang="en-US"/>
              <a:t>Displays all imported &amp; Scanned documents &amp; diagnostic results</a:t>
            </a:r>
          </a:p>
          <a:p>
            <a:pPr lvl="1" indent="0"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pPr lvl="2" indent="0">
              <a:buNone/>
            </a:pPr>
            <a:endParaRPr lang="en-US"/>
          </a:p>
          <a:p>
            <a:pPr marL="1143000" lvl="2" indent="-28575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2938A-8FE1-4AFD-B7B9-55DCE5720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55" y="969222"/>
            <a:ext cx="8563032" cy="8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169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7118D9-3C80-4E5A-BB14-DBB26269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42" y="177296"/>
            <a:ext cx="7617134" cy="590931"/>
          </a:xfrm>
        </p:spPr>
        <p:txBody>
          <a:bodyPr/>
          <a:lstStyle/>
          <a:p>
            <a:r>
              <a:rPr lang="en-US"/>
              <a:t>Scan Error Corrections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D7DF95-DE6E-4A6A-80BA-B028B7C7B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671" y="880630"/>
            <a:ext cx="5422711" cy="3382239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en-US" sz="1200">
                <a:latin typeface="Verdana"/>
                <a:ea typeface="Verdana"/>
              </a:rPr>
              <a:t>Erroneous Encounter Process</a:t>
            </a:r>
          </a:p>
          <a:p>
            <a:pPr marL="800100" lvl="1" indent="-285750"/>
            <a:r>
              <a:rPr lang="en-US" sz="1100">
                <a:latin typeface="Verdana"/>
                <a:ea typeface="Verdana"/>
              </a:rPr>
              <a:t>Select the patient and open the encounter via 'Encounter'</a:t>
            </a:r>
            <a:endParaRPr lang="en-US" sz="1100"/>
          </a:p>
          <a:p>
            <a:pPr marL="800100" lvl="1" indent="-285750"/>
            <a:r>
              <a:rPr lang="en-US" sz="1100">
                <a:latin typeface="Verdana"/>
                <a:ea typeface="Verdana"/>
              </a:rPr>
              <a:t>Click 'Add Order'</a:t>
            </a:r>
            <a:endParaRPr lang="en-US" sz="1100"/>
          </a:p>
          <a:p>
            <a:pPr marL="1143000" lvl="2" indent="-285750"/>
            <a:r>
              <a:rPr lang="en-US" sz="1100">
                <a:latin typeface="Verdana"/>
                <a:ea typeface="Verdana"/>
              </a:rPr>
              <a:t>Search erroneous, press enter, and accept</a:t>
            </a:r>
            <a:endParaRPr lang="en-US" sz="1100"/>
          </a:p>
          <a:p>
            <a:pPr marL="1143000" lvl="2" indent="-285750"/>
            <a:r>
              <a:rPr lang="en-US" sz="1100">
                <a:latin typeface="Verdana"/>
                <a:ea typeface="Verdana"/>
              </a:rPr>
              <a:t>Click on 'DX Association' and type Erroneous in the diagnosis field. Select 'Erroneous Encounter-Disregard'</a:t>
            </a:r>
            <a:endParaRPr lang="en-US" sz="1100"/>
          </a:p>
          <a:p>
            <a:pPr marL="1143000" lvl="2" indent="-285750"/>
            <a:r>
              <a:rPr lang="en-US" sz="1100">
                <a:latin typeface="Verdana"/>
                <a:ea typeface="Verdana"/>
              </a:rPr>
              <a:t>Click Accept </a:t>
            </a:r>
            <a:endParaRPr lang="en-US" sz="1100"/>
          </a:p>
          <a:p>
            <a:pPr marL="1143000" lvl="2" indent="-285750"/>
            <a:r>
              <a:rPr lang="en-US" sz="1100">
                <a:latin typeface="Verdana"/>
                <a:ea typeface="Verdana"/>
              </a:rPr>
              <a:t>Click 'DX Associate' and enter erroneous in the diagnosis field</a:t>
            </a:r>
          </a:p>
          <a:p>
            <a:pPr marL="1143000" lvl="2" indent="-285750"/>
            <a:r>
              <a:rPr lang="en-US" sz="1100">
                <a:latin typeface="Verdana"/>
                <a:ea typeface="Verdana"/>
              </a:rPr>
              <a:t>Click on add and then accept</a:t>
            </a:r>
          </a:p>
          <a:p>
            <a:pPr marL="1143000" lvl="2" indent="-285750"/>
            <a:r>
              <a:rPr lang="en-US" sz="1100">
                <a:latin typeface="Verdana"/>
                <a:ea typeface="Verdana"/>
              </a:rPr>
              <a:t>Click on the ‘up’ arrow next to ‘sign orders’ and select remove all</a:t>
            </a:r>
          </a:p>
          <a:p>
            <a:pPr marL="1143000" lvl="2" indent="-285750"/>
            <a:r>
              <a:rPr lang="en-US" sz="1100">
                <a:latin typeface="Verdana"/>
                <a:ea typeface="Verdana"/>
              </a:rPr>
              <a:t>At the ‘Orders Cart’ box, select ‘Do not show this again’ and ‘remove’</a:t>
            </a:r>
          </a:p>
          <a:p>
            <a:pPr marL="1143000" lvl="2" indent="-285750"/>
            <a:r>
              <a:rPr lang="en-US" sz="1100">
                <a:latin typeface="Verdana"/>
                <a:ea typeface="Verdana"/>
              </a:rPr>
              <a:t>Sign the encounter using ‘Sign Visit’</a:t>
            </a:r>
            <a:endParaRPr lang="en-US" sz="1100"/>
          </a:p>
          <a:p>
            <a:r>
              <a:rPr lang="en-US" sz="1200">
                <a:latin typeface="Verdana"/>
                <a:ea typeface="Verdana"/>
              </a:rPr>
              <a:t>Note- Place a ticket with Epic IT - orders created in error must be deleted by IT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F5F835D-6594-4E81-9EA9-6A39BF135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71" y="1293020"/>
            <a:ext cx="683076" cy="241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78173-2D3C-4D49-82B1-0DF779CCE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97" y="3600450"/>
            <a:ext cx="3289332" cy="944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E86B58-9B8D-47E1-BBB5-E585A5476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609" y="3391765"/>
            <a:ext cx="1009524" cy="390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BFF602-0F65-4A10-B435-59190A82F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997" y="877585"/>
            <a:ext cx="3266411" cy="120448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5F7C57-FE44-490B-B8FB-948F09A3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97" y="2084570"/>
            <a:ext cx="3289332" cy="13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935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F992131-6755-451B-8EEA-40889858B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436" y="999703"/>
            <a:ext cx="3440061" cy="2748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491077-7B5E-425B-99FF-83DC116DE6A7}"/>
              </a:ext>
            </a:extLst>
          </p:cNvPr>
          <p:cNvSpPr txBox="1"/>
          <p:nvPr/>
        </p:nvSpPr>
        <p:spPr>
          <a:xfrm>
            <a:off x="4233334" y="355758"/>
            <a:ext cx="43722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highlight>
                  <a:srgbClr val="FFFF00"/>
                </a:highlight>
              </a:rPr>
              <a:t>CONGRATULATIONS!</a:t>
            </a:r>
          </a:p>
          <a:p>
            <a:r>
              <a:rPr lang="en-US" sz="2400"/>
              <a:t> </a:t>
            </a:r>
          </a:p>
          <a:p>
            <a:r>
              <a:rPr lang="en-US" sz="2400"/>
              <a:t>Thank you for your time and participation today. </a:t>
            </a:r>
          </a:p>
          <a:p>
            <a:endParaRPr lang="en-US" sz="2400"/>
          </a:p>
          <a:p>
            <a:r>
              <a:rPr lang="en-US" sz="2400"/>
              <a:t>For questions and ongoing support, please reach out to the HIM Quality &amp; Training Specialists:</a:t>
            </a:r>
          </a:p>
          <a:p>
            <a:endParaRPr lang="en-US" sz="2400"/>
          </a:p>
          <a:p>
            <a:r>
              <a:rPr lang="en-US" sz="2400">
                <a:solidFill>
                  <a:schemeClr val="accent1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HIMQACoordTeam@aah.org</a:t>
            </a:r>
            <a:endParaRPr lang="en-US" sz="2400">
              <a:solidFill>
                <a:schemeClr val="accent1"/>
              </a:solidFill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401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E56F-29CA-42E9-92A4-6D15A3AD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864" y="2631307"/>
            <a:ext cx="5217045" cy="1983095"/>
          </a:xfrm>
        </p:spPr>
        <p:txBody>
          <a:bodyPr/>
          <a:lstStyle/>
          <a:p>
            <a:pPr algn="ctr">
              <a:spcAft>
                <a:spcPts val="450"/>
              </a:spcAft>
            </a:pPr>
            <a:br>
              <a:rPr lang="en-US" sz="36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Phone Number for IT in IL: 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630-990-7000</a:t>
            </a:r>
            <a:br>
              <a:rPr lang="en-US" sz="3600">
                <a:solidFill>
                  <a:schemeClr val="accent1"/>
                </a:solidFill>
                <a:cs typeface="Calibri Light"/>
              </a:rPr>
            </a:b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39610-77C3-4520-99A3-1B63447D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87" y="146867"/>
            <a:ext cx="3800000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3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C5563B-4640-4F34-8A56-CD6306C0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Storyboard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43B25-191B-49B1-81E9-5AAC84026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0"/>
          <a:stretch/>
        </p:blipFill>
        <p:spPr>
          <a:xfrm>
            <a:off x="6013860" y="0"/>
            <a:ext cx="1481962" cy="471545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25175-6073-49C3-9CC9-1D899D1C6E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42" y="1408521"/>
            <a:ext cx="7617134" cy="3087869"/>
          </a:xfrm>
        </p:spPr>
        <p:txBody>
          <a:bodyPr/>
          <a:lstStyle/>
          <a:p>
            <a:r>
              <a:rPr lang="en-US"/>
              <a:t>Displays: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Patient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Advance Care Planning Information and 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Other Important Patient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Link to Care Everywhere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FYI Flags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B97B3-0F8A-40FE-A082-64089A898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001" y="3100128"/>
            <a:ext cx="2264502" cy="12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2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5AF8C1-4FFF-4189-A0B7-136ABCAC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17" y="1228389"/>
            <a:ext cx="2002211" cy="34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9864FF-64B2-4E6D-99B6-D44F7979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Manager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16207-A2D2-4211-9667-5E6C9B476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468" y="1410061"/>
            <a:ext cx="3665049" cy="3123889"/>
          </a:xfrm>
        </p:spPr>
        <p:txBody>
          <a:bodyPr/>
          <a:lstStyle/>
          <a:p>
            <a:r>
              <a:rPr lang="en-US" sz="1800"/>
              <a:t>Media Manager houses all media including scanned/imported documents, and allows users to edit scans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Click on EPIC-&gt; Patient Care -&gt; Media Manager</a:t>
            </a:r>
          </a:p>
          <a:p>
            <a:endParaRPr lang="en-US" sz="1800"/>
          </a:p>
          <a:p>
            <a:pPr marL="342900" lvl="1" indent="0">
              <a:buNone/>
            </a:pPr>
            <a:r>
              <a:rPr lang="en-US" sz="1800" i="1"/>
              <a:t>Hint: Pin “Media Manager” to save as a favorite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00B4A1A-70C5-4179-8A04-22681A36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035" y="55067"/>
            <a:ext cx="3096111" cy="44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1201"/>
      </p:ext>
    </p:extLst>
  </p:cSld>
  <p:clrMapOvr>
    <a:masterClrMapping/>
  </p:clrMapOvr>
</p:sld>
</file>

<file path=ppt/theme/theme1.xml><?xml version="1.0" encoding="utf-8"?>
<a:theme xmlns:a="http://schemas.openxmlformats.org/drawingml/2006/main" name="AAH Theme">
  <a:themeElements>
    <a:clrScheme name="AAH Brand Colors 2019">
      <a:dk1>
        <a:srgbClr val="000000"/>
      </a:dk1>
      <a:lt1>
        <a:srgbClr val="FFFFFF"/>
      </a:lt1>
      <a:dk2>
        <a:srgbClr val="00304B"/>
      </a:dk2>
      <a:lt2>
        <a:srgbClr val="A3A8AB"/>
      </a:lt2>
      <a:accent1>
        <a:srgbClr val="4A1852"/>
      </a:accent1>
      <a:accent2>
        <a:srgbClr val="00A5D5"/>
      </a:accent2>
      <a:accent3>
        <a:srgbClr val="004239"/>
      </a:accent3>
      <a:accent4>
        <a:srgbClr val="A1CB67"/>
      </a:accent4>
      <a:accent5>
        <a:srgbClr val="ED9F33"/>
      </a:accent5>
      <a:accent6>
        <a:srgbClr val="B4398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H Theme" id="{AC0099BC-DA7D-2145-956E-AA7DB1F3AC17}" vid="{BE8CB45D-4617-B54D-96AF-9536AE241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EA2D791B46845AF13AB871910309E" ma:contentTypeVersion="11" ma:contentTypeDescription="Create a new document." ma:contentTypeScope="" ma:versionID="a259a69d413eeb2afbb67ce0439600bb">
  <xsd:schema xmlns:xsd="http://www.w3.org/2001/XMLSchema" xmlns:xs="http://www.w3.org/2001/XMLSchema" xmlns:p="http://schemas.microsoft.com/office/2006/metadata/properties" xmlns:ns2="b16779cd-d18d-435e-b61a-04e9099fb9f4" xmlns:ns3="f2b95c87-630e-4197-b8e6-d99c56f5c078" targetNamespace="http://schemas.microsoft.com/office/2006/metadata/properties" ma:root="true" ma:fieldsID="3904b8d0a2157e56537000c297a30a25" ns2:_="" ns3:_="">
    <xsd:import namespace="b16779cd-d18d-435e-b61a-04e9099fb9f4"/>
    <xsd:import namespace="f2b95c87-630e-4197-b8e6-d99c56f5c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779cd-d18d-435e-b61a-04e9099fb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95c87-630e-4197-b8e6-d99c56f5c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b95c87-630e-4197-b8e6-d99c56f5c078">
      <UserInfo>
        <DisplayName>Otten, Sharon</DisplayName>
        <AccountId>4894</AccountId>
        <AccountType/>
      </UserInfo>
      <UserInfo>
        <DisplayName>Martens, Lisa</DisplayName>
        <AccountId>5129</AccountId>
        <AccountType/>
      </UserInfo>
      <UserInfo>
        <DisplayName>Akdemir, Gulden</DisplayName>
        <AccountId>5130</AccountId>
        <AccountType/>
      </UserInfo>
      <UserInfo>
        <DisplayName>McMahon, Amie A.</DisplayName>
        <AccountId>5128</AccountId>
        <AccountType/>
      </UserInfo>
      <UserInfo>
        <DisplayName>Harvey, Sue</DisplayName>
        <AccountId>2343</AccountId>
        <AccountType/>
      </UserInfo>
      <UserInfo>
        <DisplayName>Bollino, Ellen</DisplayName>
        <AccountId>5131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6334096-2A33-4503-9E27-DFCB97BCA388}">
  <ds:schemaRefs>
    <ds:schemaRef ds:uri="b16779cd-d18d-435e-b61a-04e9099fb9f4"/>
    <ds:schemaRef ds:uri="f2b95c87-630e-4197-b8e6-d99c56f5c0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7DADF8-512A-45D3-84AE-E42FDD13A6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06F751-CE3C-49FD-BEC4-BD43C9AEA790}">
  <ds:schemaRefs>
    <ds:schemaRef ds:uri="b16779cd-d18d-435e-b61a-04e9099fb9f4"/>
    <ds:schemaRef ds:uri="f2b95c87-630e-4197-b8e6-d99c56f5c0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4155</Words>
  <Application>Microsoft Office PowerPoint</Application>
  <PresentationFormat>On-screen Show (16:9)</PresentationFormat>
  <Paragraphs>544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Calibri Light</vt:lpstr>
      <vt:lpstr>Verdana</vt:lpstr>
      <vt:lpstr>AAH Theme</vt:lpstr>
      <vt:lpstr>Epic Scanning</vt:lpstr>
      <vt:lpstr>AGENDA</vt:lpstr>
      <vt:lpstr>Epic Overview</vt:lpstr>
      <vt:lpstr>Patient Lookup</vt:lpstr>
      <vt:lpstr>Patient Look Up</vt:lpstr>
      <vt:lpstr>Patient Look Up</vt:lpstr>
      <vt:lpstr>Chart Review</vt:lpstr>
      <vt:lpstr>Storyboard</vt:lpstr>
      <vt:lpstr>Media Manager </vt:lpstr>
      <vt:lpstr>Your Turn…  Lookup Test Patient in Media Manager</vt:lpstr>
      <vt:lpstr>Filters</vt:lpstr>
      <vt:lpstr>Filters cont.</vt:lpstr>
      <vt:lpstr>Filters cont.</vt:lpstr>
      <vt:lpstr>In Basket</vt:lpstr>
      <vt:lpstr>Care Everywhere</vt:lpstr>
      <vt:lpstr>Now let’s learn about scanning!</vt:lpstr>
      <vt:lpstr>Scanning into EPIC</vt:lpstr>
      <vt:lpstr>Scanning Timeframes</vt:lpstr>
      <vt:lpstr>Scanning Grid</vt:lpstr>
      <vt:lpstr>Scanning Levels</vt:lpstr>
      <vt:lpstr>Why Scanning Levels Matter</vt:lpstr>
      <vt:lpstr>PowerPoint Presentation</vt:lpstr>
      <vt:lpstr>Patient-Level Scanning </vt:lpstr>
      <vt:lpstr>Patient-Level Scanning cont.</vt:lpstr>
      <vt:lpstr>Patient-Level Scanning cont.</vt:lpstr>
      <vt:lpstr>Patient-Level Scanning cont.</vt:lpstr>
      <vt:lpstr>Let's Scan!!</vt:lpstr>
      <vt:lpstr>Find your scanned document</vt:lpstr>
      <vt:lpstr>Encounter-Level Scanning</vt:lpstr>
      <vt:lpstr>What Encounter Do I Scan to?</vt:lpstr>
      <vt:lpstr>PowerPoint Presentation</vt:lpstr>
      <vt:lpstr>Encounter Level Cont.</vt:lpstr>
      <vt:lpstr>Encounter Level Creation</vt:lpstr>
      <vt:lpstr>Encounter Level Scanning</vt:lpstr>
      <vt:lpstr>Encounter Level Continued… </vt:lpstr>
      <vt:lpstr>Encounter Level Continued… </vt:lpstr>
      <vt:lpstr>Let's Scan!!</vt:lpstr>
      <vt:lpstr>Find your scanned document</vt:lpstr>
      <vt:lpstr>Time for a well-deserved break!</vt:lpstr>
      <vt:lpstr>Order-Level Scanning</vt:lpstr>
      <vt:lpstr>Order Level Scanning Cont.</vt:lpstr>
      <vt:lpstr>Order Level Cont.</vt:lpstr>
      <vt:lpstr>Order Level Continued… </vt:lpstr>
      <vt:lpstr>Now let’s try order-level scanning when there is not an existing order placed in Epic</vt:lpstr>
      <vt:lpstr>Creating an Order in EPIC</vt:lpstr>
      <vt:lpstr>Creating an Order in EPIC Continued…</vt:lpstr>
      <vt:lpstr>Order Level Continued… </vt:lpstr>
      <vt:lpstr>Eye Exams </vt:lpstr>
      <vt:lpstr>Creating an Order for Eye Exams</vt:lpstr>
      <vt:lpstr>Creating an Order for Eye Exams</vt:lpstr>
      <vt:lpstr>Pap Smear/Pap Test</vt:lpstr>
      <vt:lpstr>Pathology</vt:lpstr>
      <vt:lpstr>Let's Scan!!</vt:lpstr>
      <vt:lpstr>Find your scanned document</vt:lpstr>
      <vt:lpstr>Additional Info</vt:lpstr>
      <vt:lpstr>Onto Advance Directive Processing  Please open the AD Scanning Procedure  Please note: This process will be changing due to an Epic upgrade in September 2021  </vt:lpstr>
      <vt:lpstr>Advance Directives</vt:lpstr>
      <vt:lpstr>Advance Directive Scanning</vt:lpstr>
      <vt:lpstr>Advance Directive Scanning Cont.</vt:lpstr>
      <vt:lpstr>Advance Directive Scanning Cont.</vt:lpstr>
      <vt:lpstr>Let's Scan!!</vt:lpstr>
      <vt:lpstr>Find your scanned AD document</vt:lpstr>
      <vt:lpstr>PowerPoint Presentation</vt:lpstr>
      <vt:lpstr>Creating an Advance Directives Encounter</vt:lpstr>
      <vt:lpstr>Advance Directive Documentation Template</vt:lpstr>
      <vt:lpstr>Let’s complete the AD template!</vt:lpstr>
      <vt:lpstr>CHART CORRECTIONS </vt:lpstr>
      <vt:lpstr>Scan Error Corrections</vt:lpstr>
      <vt:lpstr>Scan Error Corrections</vt:lpstr>
      <vt:lpstr>Scan Error Corrections</vt:lpstr>
      <vt:lpstr>PowerPoint Presentation</vt:lpstr>
      <vt:lpstr> Phone Number for IT in IL:  630-990-7000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O'Leary, Alison</cp:lastModifiedBy>
  <cp:revision>1</cp:revision>
  <cp:lastPrinted>2019-10-17T16:21:35Z</cp:lastPrinted>
  <dcterms:created xsi:type="dcterms:W3CDTF">2019-10-14T18:20:14Z</dcterms:created>
  <dcterms:modified xsi:type="dcterms:W3CDTF">2021-07-01T22:24:19Z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0x010100132EA2D791B46845AF13AB871910309E</vt:lpwstr>
  </property>
  <property fmtid="{D5CDD505-2E9C-101B-9397-08002B2CF9AE}" pid="3" name="_dlc_DocIdItemGuid">
    <vt:lpwstr>6e6304fa-da0c-4580-b1c6-684470761f73</vt:lpwstr>
  </property>
  <property fmtid="{D5CDD505-2E9C-101B-9397-08002B2CF9AE}" pid="4" name="SiteTermID">
    <vt:lpwstr>5;#Advocate|7cf37cc2-8425-4060-8dbf-3f061caa16fa</vt:lpwstr>
  </property>
</Properties>
</file>