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04F53-103B-4D29-9CE0-84224BD1D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A52653-9B59-4979-8A17-A43272D4C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185A5-6ABD-42F7-85AB-8E0DA6766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47E6-3C7C-4792-B561-A1209CC97C27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00531-102C-4728-9340-BFB065E22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57FD0-239D-45D3-B79C-06D52BFB3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4AC0-BD8F-49C6-A1F6-F639363F1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68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DC552-E3EB-4CF8-B62B-9BD990CF4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21EB47-D11D-4A6C-ACE5-87C27F96F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C8DDD-66FB-46E2-981A-3D898BDA9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47E6-3C7C-4792-B561-A1209CC97C27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D752F-8672-4EFE-BE50-9B8879FC8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382C6-FFB3-4A86-8AB9-8D1317E91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4AC0-BD8F-49C6-A1F6-F639363F1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CB8AA3-EAF9-4EB1-8AA1-A391C91E1A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45AE92-8104-42DB-BA09-AA1368E226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496CE-198C-4282-88E8-E29D2935D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47E6-3C7C-4792-B561-A1209CC97C27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E9D2C-0D63-4B14-B35D-738AD18A4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92EEA-B276-4D74-AA46-24E42EAF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4AC0-BD8F-49C6-A1F6-F639363F1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4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3781E-64D6-4221-B78F-AD78AAA39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8513E-5B9B-44B8-8D4C-6988AA239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6980F-1E78-4D9A-A394-4CA151821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47E6-3C7C-4792-B561-A1209CC97C27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ECDE0-784A-4F6C-8101-7FB66A278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F38C2-F9BB-4CCE-B1EF-3BD39CD12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4AC0-BD8F-49C6-A1F6-F639363F1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45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3FB19-A628-4FE5-AFA8-C77095750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460A1-0AC3-4B28-B184-DAD0F414E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E11D0-5A44-49E9-81B3-49E71A8CE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47E6-3C7C-4792-B561-A1209CC97C27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4A77C-99CC-4A13-ACAD-C4345673D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E0AC8-4088-4508-8D8D-0EC9772A0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4AC0-BD8F-49C6-A1F6-F639363F1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4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63A1E-1470-402D-B83A-AE9A6F4AB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02CD1-3C00-4A83-A40D-8620BED63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356807-C9CA-4C74-9BCC-E6C413BFA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8D0FD0-CDF2-466F-B339-C3AC60CB8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47E6-3C7C-4792-B561-A1209CC97C27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30D3FD-1371-4924-83C4-2AB459DB5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C1089-6308-406E-9E81-BF9D4C133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4AC0-BD8F-49C6-A1F6-F639363F1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0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9E96A-2A18-4C8F-A64D-2ACE08AB2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C724FF-4D29-4D06-883C-11D8C7EFC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B315F2-B1C5-4BF3-B8A3-3A2E5788F9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8B80DB-1117-46B9-A660-877E2DD822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85CB32-0331-4AED-A1D3-081E47F2F0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3F9960-C290-4D6C-BCAF-7AFA9A46C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47E6-3C7C-4792-B561-A1209CC97C27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1F98DF-9266-4368-B111-EB20E1816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6F056D-5CD2-4CA5-A9AE-480CA83D2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4AC0-BD8F-49C6-A1F6-F639363F1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76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2FC23-E96D-4D12-B077-6F30AEC9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ABDAB4-DD4F-4123-AF78-0AF03F60E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47E6-3C7C-4792-B561-A1209CC97C27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DFC6D7-E8B5-444C-9888-5CCFCC76C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9C48BF-79B2-44EB-A392-DBC26D9DE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4AC0-BD8F-49C6-A1F6-F639363F1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5C9F8A-3D4D-4692-9741-2A022D25B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47E6-3C7C-4792-B561-A1209CC97C27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484157-E127-449E-ABEA-C94A0B1A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94EBA2-04CB-41AF-9B54-81CBF5AD0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4AC0-BD8F-49C6-A1F6-F639363F1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33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97A71-886F-4515-AB52-C424F51DA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7EE51-D5F6-4BC9-AD85-4670F3312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0BC8F-0D76-4D5E-B7C8-03A365072E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691279-4205-4248-A604-19464C385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47E6-3C7C-4792-B561-A1209CC97C27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B0B6C-0545-47AF-812E-CC19C9AA1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CE233-9D6E-4B35-B4AF-A5201326D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4AC0-BD8F-49C6-A1F6-F639363F1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0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BC01C-2109-4DCE-A880-CCC70E5CF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B502B8-A774-4FB3-B2F4-5310D9542E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CA912E-095C-4369-8F01-F9C8ECCDA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9BD392-B46D-436A-8AC8-BA5E9E8FC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47E6-3C7C-4792-B561-A1209CC97C27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CF69A6-2FA3-4CF1-8D5F-610CDCCB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AD204D-CC8E-4046-8BE1-2E6C9CF96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4AC0-BD8F-49C6-A1F6-F639363F1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4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B83A2C-B0C8-45FC-ACEF-B2DAB85A5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64195-7503-4FEE-96AC-DE3361EFF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DF536-64A5-4CE3-A89C-D2CA2115EC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347E6-3C7C-4792-B561-A1209CC97C27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5D5EF-ABCA-468B-BBA8-44AADAB4B1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98673-2784-4F9F-B316-D46BD37A56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4AC0-BD8F-49C6-A1F6-F639363F1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3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FCC37-0CBB-4DFF-A187-2029715E3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CE Content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BFBFF-1347-41F6-BA87-3F3786F13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51629"/>
            <a:ext cx="5157787" cy="553445"/>
          </a:xfrm>
          <a:ln w="9525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Responsibilities of Activity’s Faculty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F9F28C-04CF-46E5-B7CF-630D3B1E3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9525">
            <a:solidFill>
              <a:schemeClr val="tx1"/>
            </a:solidFill>
          </a:ln>
        </p:spPr>
        <p:txBody>
          <a:bodyPr/>
          <a:lstStyle/>
          <a:p>
            <a:r>
              <a:rPr lang="en-US" sz="2500" dirty="0"/>
              <a:t>Planning of CE content, selection of speakers/moderators/etc.</a:t>
            </a:r>
          </a:p>
          <a:p>
            <a:r>
              <a:rPr lang="en-US" sz="2500" dirty="0"/>
              <a:t>Booking venue </a:t>
            </a:r>
          </a:p>
          <a:p>
            <a:r>
              <a:rPr lang="en-US" sz="2500" dirty="0"/>
              <a:t>Creating budget, securing finances</a:t>
            </a:r>
          </a:p>
          <a:p>
            <a:r>
              <a:rPr lang="en-US" sz="2500" dirty="0"/>
              <a:t>Completes and submits online CE application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019F46-04FF-4E0A-9EB9-2034527C1E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51629"/>
            <a:ext cx="5183188" cy="553446"/>
          </a:xfrm>
          <a:ln w="9525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Responsibilities of CE Office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0492A3-C4BB-4861-AF34-85DB3B3981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Reviews CE applications &amp; works with activity director/planner to approve activity for CE credit.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30205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79FA5-B88E-42DF-9091-B1AF990EC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CE Documentation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B6BCAC-849F-40FA-AB0D-12D0E0E9E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51629"/>
            <a:ext cx="5157787" cy="553445"/>
          </a:xfrm>
          <a:ln w="9525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Responsibilities of Activity’s Faculty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767C7-1547-4C59-9A72-F96D0F98C4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987800"/>
          </a:xfrm>
          <a:ln w="952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Compliant with CE office policies, works with CE office to complete and submit required documentation in a timely manner</a:t>
            </a: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Distribute promotional documents (flyers, invites, brochures, etc.) only after approved by the CE office.</a:t>
            </a: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Submit finalized budget to the CE office within 60 days after the activity date.</a:t>
            </a: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Securing commercial support such as exhibitors or grants (If applicable)</a:t>
            </a:r>
          </a:p>
          <a:p>
            <a:pPr lvl="1"/>
            <a: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 CE office if receiving commercial support</a:t>
            </a:r>
          </a:p>
          <a:p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BEC0DB-9CF8-4354-AF57-1F68115E3B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51629"/>
            <a:ext cx="5183188" cy="553446"/>
          </a:xfrm>
          <a:ln w="9525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Responsibilities of CE Office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0F602C-8267-4273-BD56-2AEB443056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3987799"/>
          </a:xfrm>
          <a:ln w="952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2500" dirty="0"/>
              <a:t>Confirm completion of faculty disclosure forms</a:t>
            </a:r>
          </a:p>
          <a:p>
            <a:r>
              <a:rPr lang="en-US" sz="2500" dirty="0"/>
              <a:t>Must approve any promotional documents prior to being distributed.</a:t>
            </a:r>
          </a:p>
          <a:p>
            <a:r>
              <a:rPr lang="en-US" sz="2500" dirty="0"/>
              <a:t>Works to resolve any potential conflicts of interest (COI) of faculty members (if applicable)</a:t>
            </a:r>
          </a:p>
          <a:p>
            <a:r>
              <a:rPr lang="en-US" sz="2500" dirty="0"/>
              <a:t>Confirm completion of clinical content review &amp; validation form</a:t>
            </a:r>
          </a:p>
          <a:p>
            <a:r>
              <a:rPr lang="en-US" sz="2500" dirty="0"/>
              <a:t>Reviews submitted CE documentation prior to activity date.</a:t>
            </a: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60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79FA5-B88E-42DF-9091-B1AF990EC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Non-CE Office Documentation (If Applicable)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B6BCAC-849F-40FA-AB0D-12D0E0E9E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92573"/>
            <a:ext cx="5157787" cy="512502"/>
          </a:xfrm>
          <a:ln w="9525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Responsibilities of Activity’s Faculty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767C7-1547-4C59-9A72-F96D0F98C4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500" dirty="0"/>
              <a:t>Must complete SBAR through physician compensation for any AAH employed/affiliated faculty receiving reimbursement/honoraria. (Do months ahead of time)</a:t>
            </a:r>
          </a:p>
          <a:p>
            <a:r>
              <a:rPr lang="en-US" sz="2500" dirty="0"/>
              <a:t>Collect any documentation required by AAH compliance department. (Ex. Non-solicitation agreement, understanding of HIPAA standards)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BEC0DB-9CF8-4354-AF57-1F68115E3B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92573"/>
            <a:ext cx="5183188" cy="512502"/>
          </a:xfrm>
          <a:ln w="9525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Responsibilities of CE Office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0F602C-8267-4273-BD56-2AEB443056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500" dirty="0"/>
              <a:t>None, as these fall out of the scope of CE requirements.</a:t>
            </a:r>
          </a:p>
        </p:txBody>
      </p:sp>
    </p:spTree>
    <p:extLst>
      <p:ext uri="{BB962C8B-B14F-4D97-AF65-F5344CB8AC3E}">
        <p14:creationId xmlns:p14="http://schemas.microsoft.com/office/powerpoint/2010/main" val="3941138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79FA5-B88E-42DF-9091-B1AF990EC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 Learning Platform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B6BCAC-849F-40FA-AB0D-12D0E0E9E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65277"/>
            <a:ext cx="5157787" cy="539797"/>
          </a:xfrm>
          <a:ln w="9525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Responsibilities of Activity’s Faculty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767C7-1547-4C59-9A72-F96D0F98C4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952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sz="2500" dirty="0"/>
              <a:t>Decides whether to have learners register (Live courses only)</a:t>
            </a:r>
          </a:p>
          <a:p>
            <a:r>
              <a:rPr lang="en-US" sz="2500" dirty="0"/>
              <a:t>Submits documentation via platform workflow (RSS only)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BEC0DB-9CF8-4354-AF57-1F68115E3B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65277"/>
            <a:ext cx="5183188" cy="539798"/>
          </a:xfrm>
          <a:ln w="9525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Responsibilities of CE Office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0F602C-8267-4273-BD56-2AEB443056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 w="952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Builds activity into the learning platform</a:t>
            </a:r>
          </a:p>
          <a:p>
            <a: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Sets up registration: Free or Paid (If applicable)</a:t>
            </a: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Distributes attendance code to activity director/planners to show audience (Live courses &amp; RSS only)</a:t>
            </a:r>
          </a:p>
          <a:p>
            <a: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Store awarded CE credit for learners</a:t>
            </a:r>
          </a:p>
          <a:p>
            <a: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Distributes activity evaluations upon request.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333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343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Planning CE Content</vt:lpstr>
      <vt:lpstr>Required CE Documentation</vt:lpstr>
      <vt:lpstr>Non-CE Office Documentation (If Applicable)</vt:lpstr>
      <vt:lpstr>CE Learning Platform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Verkuilen, Jacob</dc:creator>
  <cp:lastModifiedBy>Verkuilen, Jacob</cp:lastModifiedBy>
  <cp:revision>5</cp:revision>
  <dcterms:created xsi:type="dcterms:W3CDTF">2021-12-07T15:48:25Z</dcterms:created>
  <dcterms:modified xsi:type="dcterms:W3CDTF">2022-02-02T18:11:49Z</dcterms:modified>
</cp:coreProperties>
</file>