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716" y="-50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7/19/2023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a:solidFill>
                  <a:srgbClr val="FF3CE8"/>
                </a:solidFill>
                <a:latin typeface="Arial" charset="0"/>
                <a:ea typeface="Arial" charset="0"/>
                <a:cs typeface="Arial" charset="0"/>
              </a:rPr>
              <a:t>Angie Battaglia</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10/26/2022</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N/A</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10/23/2023</a:t>
            </a:r>
          </a:p>
          <a:p>
            <a:endParaRPr lang="en-US" sz="900" dirty="0">
              <a:latin typeface="Arial" charset="0"/>
              <a:ea typeface="Arial" charset="0"/>
              <a:cs typeface="Arial" charset="0"/>
            </a:endParaRPr>
          </a:p>
        </p:txBody>
      </p:sp>
      <p:sp>
        <p:nvSpPr>
          <p:cNvPr id="6" name="Shape 113"/>
          <p:cNvSpPr/>
          <p:nvPr/>
        </p:nvSpPr>
        <p:spPr>
          <a:xfrm>
            <a:off x="288901" y="1927675"/>
            <a:ext cx="7222434" cy="3600982"/>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Speaker(s): </a:t>
            </a:r>
          </a:p>
          <a:p>
            <a:r>
              <a:rPr lang="en-US" sz="1100" baseline="0" dirty="0">
                <a:latin typeface="Verdana"/>
              </a:rPr>
              <a:t>Samantha Herbert, DNP, APRN, ACCNS-AG, CMSRN</a:t>
            </a:r>
          </a:p>
          <a:p>
            <a:r>
              <a:rPr lang="en-US" sz="1100" baseline="0" dirty="0">
                <a:latin typeface="Verdana"/>
              </a:rPr>
              <a:t>Clinical Nurse Specialist, Med-Surg/Tele</a:t>
            </a:r>
          </a:p>
          <a:p>
            <a:endParaRPr lang="en-US" sz="1100" baseline="0" dirty="0">
              <a:latin typeface="Verdana"/>
            </a:endParaRPr>
          </a:p>
          <a:p>
            <a:r>
              <a:rPr lang="en-US" sz="1100" baseline="0" dirty="0">
                <a:latin typeface="Verdana"/>
              </a:rPr>
              <a:t>Sarah Stark, MSN, RN, PCCN</a:t>
            </a:r>
          </a:p>
          <a:p>
            <a:r>
              <a:rPr lang="en-US" sz="1100" baseline="0" dirty="0">
                <a:latin typeface="Verdana"/>
              </a:rPr>
              <a:t>Nursing Professional Development, Specialist </a:t>
            </a:r>
          </a:p>
          <a:p>
            <a:endParaRPr lang="en-US" sz="1100" b="1" baseline="0" dirty="0">
              <a:latin typeface="Verdana"/>
            </a:endParaRPr>
          </a:p>
          <a:p>
            <a:r>
              <a:rPr lang="en-US" sz="1100" b="1" baseline="0" dirty="0">
                <a:latin typeface="Verdana"/>
              </a:rPr>
              <a:t>Objectives: ​​</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Demonstrate knowledge of chest tube removal</a:t>
            </a:r>
          </a:p>
          <a:p>
            <a:pPr marL="171450" indent="-171450">
              <a:buFont typeface="Arial" panose="020B0604020202020204" pitchFamily="34" charset="0"/>
              <a:buChar char="•"/>
            </a:pPr>
            <a:r>
              <a:rPr lang="en-US" sz="1100" baseline="0" dirty="0">
                <a:latin typeface="Verdana"/>
              </a:rPr>
              <a:t>Demonstrate knowledge of external pacing</a:t>
            </a:r>
          </a:p>
          <a:p>
            <a:pPr marL="171450" indent="-171450">
              <a:buFont typeface="Arial" panose="020B0604020202020204" pitchFamily="34" charset="0"/>
              <a:buChar char="•"/>
            </a:pPr>
            <a:r>
              <a:rPr lang="en-US" sz="1100" baseline="0" dirty="0">
                <a:latin typeface="Verdana"/>
              </a:rPr>
              <a:t>Pass a posttest with a score of 80% or better</a:t>
            </a:r>
          </a:p>
          <a:p>
            <a:r>
              <a:rPr lang="en-US" sz="1100" baseline="0" dirty="0">
                <a:latin typeface="Verdana"/>
              </a:rPr>
              <a:t>​​</a:t>
            </a:r>
          </a:p>
          <a:p>
            <a:r>
              <a:rPr lang="en-US" sz="1100" b="1" baseline="0" dirty="0">
                <a:latin typeface="Verdana"/>
              </a:rPr>
              <a:t>Target Audience:​</a:t>
            </a:r>
            <a:endParaRPr lang="en-US" sz="1100" baseline="0" dirty="0">
              <a:latin typeface="Verdana"/>
            </a:endParaRPr>
          </a:p>
          <a:p>
            <a:r>
              <a:rPr lang="en-US" sz="1100" baseline="0" dirty="0">
                <a:latin typeface="Verdana"/>
              </a:rPr>
              <a:t>This activity is designed for registered nurses with the telemetry unit.</a:t>
            </a:r>
          </a:p>
          <a:p>
            <a:endParaRPr lang="en-US" sz="1100" b="1" baseline="0" dirty="0">
              <a:latin typeface="Verdana"/>
            </a:endParaRPr>
          </a:p>
          <a:p>
            <a:r>
              <a:rPr lang="en-US" sz="1100" b="1" baseline="0" dirty="0">
                <a:latin typeface="Verdana"/>
              </a:rPr>
              <a:t>Registration Info</a:t>
            </a:r>
            <a:r>
              <a:rPr lang="en-US" sz="1100" baseline="0" dirty="0">
                <a:latin typeface="Verdana"/>
              </a:rPr>
              <a:t>: Contact 7 Stone Leadership Team</a:t>
            </a:r>
          </a:p>
          <a:p>
            <a:endParaRPr lang="en-US" sz="1100" b="1" baseline="0" dirty="0">
              <a:latin typeface="Verdana"/>
            </a:endParaRPr>
          </a:p>
          <a:p>
            <a:endParaRPr lang="en-US" sz="1000" b="1" baseline="0" dirty="0">
              <a:latin typeface="Verdana"/>
            </a:endParaRPr>
          </a:p>
          <a:p>
            <a:r>
              <a:rPr lang="en-US" sz="1000" b="1" baseline="0" dirty="0">
                <a:latin typeface="Verdana"/>
              </a:rPr>
              <a:t>Disclosure:</a:t>
            </a:r>
            <a:r>
              <a:rPr lang="en-US" sz="1000" baseline="0" dirty="0">
                <a:latin typeface="Verdana"/>
              </a:rPr>
              <a:t>​ The planner(s) and speaker(s) have indicated that there are no relevant financial relationships with any ineligible companies to disclose. </a:t>
            </a:r>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288901" y="425003"/>
            <a:ext cx="7222434" cy="400110"/>
          </a:xfrm>
          <a:prstGeom prst="rect">
            <a:avLst/>
          </a:prstGeom>
          <a:noFill/>
        </p:spPr>
        <p:txBody>
          <a:bodyPr wrap="square" rtlCol="0">
            <a:spAutoFit/>
          </a:bodyPr>
          <a:lstStyle/>
          <a:p>
            <a:pPr algn="ctr"/>
            <a:r>
              <a:rPr lang="en-US" sz="2000" dirty="0">
                <a:solidFill>
                  <a:schemeClr val="bg1"/>
                </a:solidFill>
                <a:latin typeface="Verdana" panose="020B0604030504040204" pitchFamily="34" charset="0"/>
                <a:ea typeface="Verdana" panose="020B0604030504040204" pitchFamily="34" charset="0"/>
              </a:rPr>
              <a:t>Care of Cardiac Surgical Patient on the Telemetry Unit</a:t>
            </a:r>
          </a:p>
        </p:txBody>
      </p:sp>
      <p:sp>
        <p:nvSpPr>
          <p:cNvPr id="4" name="TextBox 3">
            <a:extLst>
              <a:ext uri="{FF2B5EF4-FFF2-40B4-BE49-F238E27FC236}">
                <a16:creationId xmlns:a16="http://schemas.microsoft.com/office/drawing/2014/main" id="{5A85724F-B69D-4E57-8759-75BFD05A246F}"/>
              </a:ext>
            </a:extLst>
          </p:cNvPr>
          <p:cNvSpPr txBox="1"/>
          <p:nvPr/>
        </p:nvSpPr>
        <p:spPr>
          <a:xfrm>
            <a:off x="461332" y="955126"/>
            <a:ext cx="7050003" cy="584775"/>
          </a:xfrm>
          <a:prstGeom prst="rect">
            <a:avLst/>
          </a:prstGeom>
          <a:noFill/>
        </p:spPr>
        <p:txBody>
          <a:bodyPr wrap="square" rtlCol="0">
            <a:spAutoFit/>
          </a:bodyPr>
          <a:lstStyle/>
          <a:p>
            <a:pPr algn="ctr"/>
            <a:r>
              <a:rPr lang="en-US" sz="1600" dirty="0">
                <a:solidFill>
                  <a:schemeClr val="bg1"/>
                </a:solidFill>
              </a:rPr>
              <a:t>August 24</a:t>
            </a:r>
            <a:r>
              <a:rPr lang="en-US" sz="1600" baseline="30000" dirty="0">
                <a:solidFill>
                  <a:schemeClr val="bg1"/>
                </a:solidFill>
              </a:rPr>
              <a:t>th</a:t>
            </a:r>
            <a:r>
              <a:rPr lang="en-US" sz="1600" dirty="0">
                <a:solidFill>
                  <a:schemeClr val="bg1"/>
                </a:solidFill>
              </a:rPr>
              <a:t>, 2023 or Oct. 23</a:t>
            </a:r>
            <a:r>
              <a:rPr lang="en-US" sz="1600" baseline="30000" dirty="0">
                <a:solidFill>
                  <a:schemeClr val="bg1"/>
                </a:solidFill>
              </a:rPr>
              <a:t>rd</a:t>
            </a:r>
            <a:r>
              <a:rPr lang="en-US" sz="1600" dirty="0">
                <a:solidFill>
                  <a:schemeClr val="bg1"/>
                </a:solidFill>
              </a:rPr>
              <a:t>, 2023</a:t>
            </a:r>
          </a:p>
          <a:p>
            <a:pPr algn="ctr"/>
            <a:r>
              <a:rPr lang="en-US" sz="1600" dirty="0">
                <a:solidFill>
                  <a:schemeClr val="bg1"/>
                </a:solidFill>
              </a:rPr>
              <a:t>8:00am-12:30pm|Usharani </a:t>
            </a:r>
            <a:r>
              <a:rPr lang="en-US" sz="1600" dirty="0" err="1">
                <a:solidFill>
                  <a:schemeClr val="bg1"/>
                </a:solidFill>
              </a:rPr>
              <a:t>Nimmagadda</a:t>
            </a:r>
            <a:r>
              <a:rPr lang="en-US" sz="1600" dirty="0">
                <a:solidFill>
                  <a:schemeClr val="bg1"/>
                </a:solidFill>
              </a:rPr>
              <a:t> Simulation Center</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3"/>
          <a:stretch>
            <a:fillRect/>
          </a:stretch>
        </p:blipFill>
        <p:spPr>
          <a:xfrm>
            <a:off x="461333" y="6513667"/>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89918" y="5873702"/>
            <a:ext cx="7310319"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r>
              <a:rPr lang="en-US" sz="1000" dirty="0">
                <a:latin typeface="Verdana"/>
                <a:ea typeface="Verdana"/>
              </a:rPr>
              <a:t>American Nurses Credentialing Center (ANCC): Advocate Aurora Health designates this (live) activity for a maximum of (3.0) ANCC contact hours. Nurses should claim only the credit commensurate with the extent of their participation in the activity. </a:t>
            </a:r>
            <a:endParaRPr lang="en-US" sz="1000" dirty="0"/>
          </a:p>
        </p:txBody>
      </p:sp>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2" ma:contentTypeDescription="Create a new document." ma:contentTypeScope="" ma:versionID="3f902c7d66c4ff4efb52adc4f73621ac">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3d77a9a760f5399816d29d300e5744ad"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3.xml><?xml version="1.0" encoding="utf-8"?>
<ds:datastoreItem xmlns:ds="http://schemas.openxmlformats.org/officeDocument/2006/customXml" ds:itemID="{45AD1D3B-1E7F-4B21-B5D5-0497D87E1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199</TotalTime>
  <Words>255</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Eberhardt, Rebecca</cp:lastModifiedBy>
  <cp:revision>19</cp:revision>
  <dcterms:created xsi:type="dcterms:W3CDTF">2020-07-16T16:55:15Z</dcterms:created>
  <dcterms:modified xsi:type="dcterms:W3CDTF">2023-07-19T12:17:38Z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